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anva Sans" panose="020B0503030501040103" pitchFamily="34" charset="0"/>
      <p:regular r:id="rId18"/>
    </p:embeddedFont>
    <p:embeddedFont>
      <p:font typeface="Hind Guntur Bold" panose="02000000000000000000" pitchFamily="2" charset="77"/>
      <p:regular r:id="rId19"/>
      <p:bold r:id="rId20"/>
    </p:embeddedFont>
    <p:embeddedFont>
      <p:font typeface="Maven Pro" pitchFamily="2" charset="77"/>
      <p:regular r:id="rId21"/>
    </p:embeddedFont>
    <p:embeddedFont>
      <p:font typeface="Maven Pro Medium" pitchFamily="2" charset="77"/>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50" autoAdjust="0"/>
  </p:normalViewPr>
  <p:slideViewPr>
    <p:cSldViewPr>
      <p:cViewPr varScale="1">
        <p:scale>
          <a:sx n="80" d="100"/>
          <a:sy n="80" d="100"/>
        </p:scale>
        <p:origin x="176"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8/29/23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9.sv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1.svg"/><Relationship Id="rId7" Type="http://schemas.openxmlformats.org/officeDocument/2006/relationships/image" Target="../media/image3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5.sv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3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5.sv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3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5.sv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D5D3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887724"/>
            <a:ext cx="3981317" cy="398131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5D7F4E"/>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20463" y="-1454126"/>
            <a:ext cx="8332508" cy="833250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DBF1D2"/>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254793" y="-1188440"/>
            <a:ext cx="7893681" cy="7893649"/>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5375" r="-5375"/>
              </a:stretch>
            </a:blipFill>
          </p:spPr>
        </p:sp>
      </p:grpSp>
      <p:grpSp>
        <p:nvGrpSpPr>
          <p:cNvPr id="10" name="Group 10"/>
          <p:cNvGrpSpPr/>
          <p:nvPr/>
        </p:nvGrpSpPr>
        <p:grpSpPr>
          <a:xfrm>
            <a:off x="6053637" y="767726"/>
            <a:ext cx="1116623" cy="111662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5D7F4E"/>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7347530" y="6256320"/>
            <a:ext cx="7139930" cy="0"/>
          </a:xfrm>
          <a:prstGeom prst="line">
            <a:avLst/>
          </a:prstGeom>
          <a:ln w="38100" cap="flat">
            <a:solidFill>
              <a:srgbClr val="FFFFFF"/>
            </a:solidFill>
            <a:prstDash val="solid"/>
            <a:headEnd type="none" w="sm" len="sm"/>
            <a:tailEnd type="none" w="sm" len="sm"/>
          </a:ln>
        </p:spPr>
      </p:sp>
      <p:sp>
        <p:nvSpPr>
          <p:cNvPr id="14" name="Freeform 14"/>
          <p:cNvSpPr/>
          <p:nvPr/>
        </p:nvSpPr>
        <p:spPr>
          <a:xfrm>
            <a:off x="4934342" y="8282881"/>
            <a:ext cx="4471837" cy="1950839"/>
          </a:xfrm>
          <a:custGeom>
            <a:avLst/>
            <a:gdLst/>
            <a:ahLst/>
            <a:cxnLst/>
            <a:rect l="l" t="t" r="r" b="b"/>
            <a:pathLst>
              <a:path w="4471837" h="1950839">
                <a:moveTo>
                  <a:pt x="0" y="0"/>
                </a:moveTo>
                <a:lnTo>
                  <a:pt x="4471837" y="0"/>
                </a:lnTo>
                <a:lnTo>
                  <a:pt x="4471837" y="1950838"/>
                </a:lnTo>
                <a:lnTo>
                  <a:pt x="0" y="1950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10174134" y="1634199"/>
            <a:ext cx="1086807" cy="1002580"/>
          </a:xfrm>
          <a:custGeom>
            <a:avLst/>
            <a:gdLst/>
            <a:ahLst/>
            <a:cxnLst/>
            <a:rect l="l" t="t" r="r" b="b"/>
            <a:pathLst>
              <a:path w="1086807" h="1002580">
                <a:moveTo>
                  <a:pt x="0" y="0"/>
                </a:moveTo>
                <a:lnTo>
                  <a:pt x="1086807" y="0"/>
                </a:lnTo>
                <a:lnTo>
                  <a:pt x="1086807" y="1002580"/>
                </a:lnTo>
                <a:lnTo>
                  <a:pt x="0" y="10025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flipH="1">
            <a:off x="16052081" y="2268740"/>
            <a:ext cx="4471837" cy="1950839"/>
          </a:xfrm>
          <a:custGeom>
            <a:avLst/>
            <a:gdLst/>
            <a:ahLst/>
            <a:cxnLst/>
            <a:rect l="l" t="t" r="r" b="b"/>
            <a:pathLst>
              <a:path w="4471837" h="1950839">
                <a:moveTo>
                  <a:pt x="4471838" y="0"/>
                </a:moveTo>
                <a:lnTo>
                  <a:pt x="0" y="0"/>
                </a:lnTo>
                <a:lnTo>
                  <a:pt x="0" y="1950839"/>
                </a:lnTo>
                <a:lnTo>
                  <a:pt x="4471838" y="1950839"/>
                </a:lnTo>
                <a:lnTo>
                  <a:pt x="4471838"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6812046" y="33966"/>
            <a:ext cx="3743237" cy="1600234"/>
          </a:xfrm>
          <a:custGeom>
            <a:avLst/>
            <a:gdLst/>
            <a:ahLst/>
            <a:cxnLst/>
            <a:rect l="l" t="t" r="r" b="b"/>
            <a:pathLst>
              <a:path w="3743237" h="1600234">
                <a:moveTo>
                  <a:pt x="0" y="0"/>
                </a:moveTo>
                <a:lnTo>
                  <a:pt x="3743236" y="0"/>
                </a:lnTo>
                <a:lnTo>
                  <a:pt x="3743236" y="1600233"/>
                </a:lnTo>
                <a:lnTo>
                  <a:pt x="0" y="1600233"/>
                </a:lnTo>
                <a:lnTo>
                  <a:pt x="0" y="0"/>
                </a:lnTo>
                <a:close/>
              </a:path>
            </a:pathLst>
          </a:custGeom>
          <a:blipFill>
            <a:blip r:embed="rId7"/>
            <a:stretch>
              <a:fillRect/>
            </a:stretch>
          </a:blipFill>
        </p:spPr>
      </p:sp>
      <p:sp>
        <p:nvSpPr>
          <p:cNvPr id="18" name="Freeform 18"/>
          <p:cNvSpPr/>
          <p:nvPr/>
        </p:nvSpPr>
        <p:spPr>
          <a:xfrm>
            <a:off x="11394152" y="106911"/>
            <a:ext cx="1723845" cy="2438254"/>
          </a:xfrm>
          <a:custGeom>
            <a:avLst/>
            <a:gdLst/>
            <a:ahLst/>
            <a:cxnLst/>
            <a:rect l="l" t="t" r="r" b="b"/>
            <a:pathLst>
              <a:path w="1723845" h="2438254">
                <a:moveTo>
                  <a:pt x="0" y="0"/>
                </a:moveTo>
                <a:lnTo>
                  <a:pt x="1723845" y="0"/>
                </a:lnTo>
                <a:lnTo>
                  <a:pt x="1723845" y="2438254"/>
                </a:lnTo>
                <a:lnTo>
                  <a:pt x="0" y="2438254"/>
                </a:lnTo>
                <a:lnTo>
                  <a:pt x="0" y="0"/>
                </a:lnTo>
                <a:close/>
              </a:path>
            </a:pathLst>
          </a:custGeom>
          <a:blipFill>
            <a:blip r:embed="rId8"/>
            <a:stretch>
              <a:fillRect/>
            </a:stretch>
          </a:blipFill>
        </p:spPr>
      </p:sp>
      <p:sp>
        <p:nvSpPr>
          <p:cNvPr id="19" name="Freeform 19"/>
          <p:cNvSpPr/>
          <p:nvPr/>
        </p:nvSpPr>
        <p:spPr>
          <a:xfrm>
            <a:off x="13956866" y="-897249"/>
            <a:ext cx="3363328" cy="4757182"/>
          </a:xfrm>
          <a:custGeom>
            <a:avLst/>
            <a:gdLst/>
            <a:ahLst/>
            <a:cxnLst/>
            <a:rect l="l" t="t" r="r" b="b"/>
            <a:pathLst>
              <a:path w="3363328" h="4757182">
                <a:moveTo>
                  <a:pt x="0" y="0"/>
                </a:moveTo>
                <a:lnTo>
                  <a:pt x="3363328" y="0"/>
                </a:lnTo>
                <a:lnTo>
                  <a:pt x="3363328" y="4757182"/>
                </a:lnTo>
                <a:lnTo>
                  <a:pt x="0" y="4757182"/>
                </a:lnTo>
                <a:lnTo>
                  <a:pt x="0" y="0"/>
                </a:lnTo>
                <a:close/>
              </a:path>
            </a:pathLst>
          </a:custGeom>
          <a:blipFill>
            <a:blip r:embed="rId9"/>
            <a:stretch>
              <a:fillRect/>
            </a:stretch>
          </a:blipFill>
        </p:spPr>
      </p:sp>
      <p:sp>
        <p:nvSpPr>
          <p:cNvPr id="20" name="TextBox 20"/>
          <p:cNvSpPr txBox="1"/>
          <p:nvPr/>
        </p:nvSpPr>
        <p:spPr>
          <a:xfrm>
            <a:off x="7418417" y="2577564"/>
            <a:ext cx="6676124" cy="2431389"/>
          </a:xfrm>
          <a:prstGeom prst="rect">
            <a:avLst/>
          </a:prstGeom>
        </p:spPr>
        <p:txBody>
          <a:bodyPr lIns="0" tIns="0" rIns="0" bIns="0" rtlCol="0" anchor="t">
            <a:spAutoFit/>
          </a:bodyPr>
          <a:lstStyle/>
          <a:p>
            <a:pPr algn="ctr">
              <a:lnSpc>
                <a:spcPts val="9789"/>
              </a:lnSpc>
            </a:pPr>
            <a:r>
              <a:rPr lang="en-US" sz="6992">
                <a:solidFill>
                  <a:srgbClr val="FFFFFF"/>
                </a:solidFill>
                <a:latin typeface="Hind Guntur Bold"/>
              </a:rPr>
              <a:t>GUARDING AGRICULTURE'S</a:t>
            </a:r>
          </a:p>
        </p:txBody>
      </p:sp>
      <p:sp>
        <p:nvSpPr>
          <p:cNvPr id="21" name="TextBox 21"/>
          <p:cNvSpPr txBox="1"/>
          <p:nvPr/>
        </p:nvSpPr>
        <p:spPr>
          <a:xfrm>
            <a:off x="6812046" y="4475732"/>
            <a:ext cx="8210898" cy="1763050"/>
          </a:xfrm>
          <a:prstGeom prst="rect">
            <a:avLst/>
          </a:prstGeom>
        </p:spPr>
        <p:txBody>
          <a:bodyPr lIns="0" tIns="0" rIns="0" bIns="0" rtlCol="0" anchor="t">
            <a:spAutoFit/>
          </a:bodyPr>
          <a:lstStyle/>
          <a:p>
            <a:pPr algn="ctr">
              <a:lnSpc>
                <a:spcPts val="14382"/>
              </a:lnSpc>
            </a:pPr>
            <a:r>
              <a:rPr lang="en-US" sz="10273" spc="523">
                <a:solidFill>
                  <a:srgbClr val="FFFFFF"/>
                </a:solidFill>
                <a:latin typeface="Maven Pro"/>
              </a:rPr>
              <a:t>IOT REALM</a:t>
            </a:r>
          </a:p>
        </p:txBody>
      </p:sp>
      <p:sp>
        <p:nvSpPr>
          <p:cNvPr id="22" name="TextBox 22"/>
          <p:cNvSpPr txBox="1"/>
          <p:nvPr/>
        </p:nvSpPr>
        <p:spPr>
          <a:xfrm>
            <a:off x="6997087" y="6226234"/>
            <a:ext cx="7840814" cy="1469247"/>
          </a:xfrm>
          <a:prstGeom prst="rect">
            <a:avLst/>
          </a:prstGeom>
        </p:spPr>
        <p:txBody>
          <a:bodyPr lIns="0" tIns="0" rIns="0" bIns="0" rtlCol="0" anchor="t">
            <a:spAutoFit/>
          </a:bodyPr>
          <a:lstStyle/>
          <a:p>
            <a:pPr algn="ctr">
              <a:lnSpc>
                <a:spcPts val="5821"/>
              </a:lnSpc>
            </a:pPr>
            <a:r>
              <a:rPr lang="en-US" sz="4512">
                <a:solidFill>
                  <a:srgbClr val="FFFFFF"/>
                </a:solidFill>
                <a:latin typeface="Maven Pro"/>
              </a:rPr>
              <a:t>Detecting Malware &amp; Strengthening Cybersecurity</a:t>
            </a:r>
          </a:p>
        </p:txBody>
      </p:sp>
      <p:sp>
        <p:nvSpPr>
          <p:cNvPr id="23" name="TextBox 23"/>
          <p:cNvSpPr txBox="1"/>
          <p:nvPr/>
        </p:nvSpPr>
        <p:spPr>
          <a:xfrm>
            <a:off x="12807582" y="8821416"/>
            <a:ext cx="5480418" cy="1265247"/>
          </a:xfrm>
          <a:prstGeom prst="rect">
            <a:avLst/>
          </a:prstGeom>
        </p:spPr>
        <p:txBody>
          <a:bodyPr lIns="0" tIns="0" rIns="0" bIns="0" rtlCol="0" anchor="t">
            <a:spAutoFit/>
          </a:bodyPr>
          <a:lstStyle/>
          <a:p>
            <a:pPr algn="just">
              <a:lnSpc>
                <a:spcPts val="5008"/>
              </a:lnSpc>
            </a:pPr>
            <a:r>
              <a:rPr lang="en-US" sz="3882">
                <a:solidFill>
                  <a:srgbClr val="FFFFFF"/>
                </a:solidFill>
                <a:latin typeface="Maven Pro"/>
              </a:rPr>
              <a:t>Anushka Rawat</a:t>
            </a:r>
          </a:p>
          <a:p>
            <a:pPr algn="just">
              <a:lnSpc>
                <a:spcPts val="5008"/>
              </a:lnSpc>
            </a:pPr>
            <a:r>
              <a:rPr lang="en-US" sz="3882">
                <a:solidFill>
                  <a:srgbClr val="FFFFFF"/>
                </a:solidFill>
                <a:latin typeface="Maven Pro"/>
              </a:rPr>
              <a:t>Paper ID #G20DA0564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D5D30"/>
        </a:solidFill>
        <a:effectLst/>
      </p:bgPr>
    </p:bg>
    <p:spTree>
      <p:nvGrpSpPr>
        <p:cNvPr id="1" name=""/>
        <p:cNvGrpSpPr/>
        <p:nvPr/>
      </p:nvGrpSpPr>
      <p:grpSpPr>
        <a:xfrm>
          <a:off x="0" y="0"/>
          <a:ext cx="0" cy="0"/>
          <a:chOff x="0" y="0"/>
          <a:chExt cx="0" cy="0"/>
        </a:xfrm>
      </p:grpSpPr>
      <p:grpSp>
        <p:nvGrpSpPr>
          <p:cNvPr id="2" name="Group 2"/>
          <p:cNvGrpSpPr/>
          <p:nvPr/>
        </p:nvGrpSpPr>
        <p:grpSpPr>
          <a:xfrm>
            <a:off x="-1543050" y="444811"/>
            <a:ext cx="3086100" cy="1167778"/>
            <a:chOff x="0" y="0"/>
            <a:chExt cx="812800" cy="307563"/>
          </a:xfrm>
        </p:grpSpPr>
        <p:sp>
          <p:nvSpPr>
            <p:cNvPr id="3" name="Freeform 3"/>
            <p:cNvSpPr/>
            <p:nvPr/>
          </p:nvSpPr>
          <p:spPr>
            <a:xfrm>
              <a:off x="0" y="0"/>
              <a:ext cx="812800" cy="307563"/>
            </a:xfrm>
            <a:custGeom>
              <a:avLst/>
              <a:gdLst/>
              <a:ahLst/>
              <a:cxnLst/>
              <a:rect l="l" t="t" r="r" b="b"/>
              <a:pathLst>
                <a:path w="812800" h="307563">
                  <a:moveTo>
                    <a:pt x="127941" y="0"/>
                  </a:moveTo>
                  <a:lnTo>
                    <a:pt x="684859" y="0"/>
                  </a:lnTo>
                  <a:cubicBezTo>
                    <a:pt x="718791" y="0"/>
                    <a:pt x="751333" y="13479"/>
                    <a:pt x="775327" y="37473"/>
                  </a:cubicBezTo>
                  <a:cubicBezTo>
                    <a:pt x="799321" y="61467"/>
                    <a:pt x="812800" y="94009"/>
                    <a:pt x="812800" y="127941"/>
                  </a:cubicBezTo>
                  <a:lnTo>
                    <a:pt x="812800" y="179622"/>
                  </a:lnTo>
                  <a:cubicBezTo>
                    <a:pt x="812800" y="250282"/>
                    <a:pt x="755519" y="307563"/>
                    <a:pt x="684859" y="307563"/>
                  </a:cubicBezTo>
                  <a:lnTo>
                    <a:pt x="127941" y="307563"/>
                  </a:lnTo>
                  <a:cubicBezTo>
                    <a:pt x="94009" y="307563"/>
                    <a:pt x="61467" y="294084"/>
                    <a:pt x="37473" y="270090"/>
                  </a:cubicBezTo>
                  <a:cubicBezTo>
                    <a:pt x="13479" y="246096"/>
                    <a:pt x="0" y="213554"/>
                    <a:pt x="0" y="179622"/>
                  </a:cubicBezTo>
                  <a:lnTo>
                    <a:pt x="0" y="127941"/>
                  </a:lnTo>
                  <a:cubicBezTo>
                    <a:pt x="0" y="94009"/>
                    <a:pt x="13479" y="61467"/>
                    <a:pt x="37473" y="37473"/>
                  </a:cubicBezTo>
                  <a:cubicBezTo>
                    <a:pt x="61467" y="13479"/>
                    <a:pt x="94009" y="0"/>
                    <a:pt x="127941" y="0"/>
                  </a:cubicBezTo>
                  <a:close/>
                </a:path>
              </a:pathLst>
            </a:custGeom>
            <a:solidFill>
              <a:srgbClr val="5D7F4E"/>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rot="-6501">
            <a:off x="1888712" y="1019175"/>
            <a:ext cx="10073125" cy="0"/>
          </a:xfrm>
          <a:prstGeom prst="line">
            <a:avLst/>
          </a:prstGeom>
          <a:ln w="38100" cap="flat">
            <a:solidFill>
              <a:srgbClr val="FFFFFF"/>
            </a:solidFill>
            <a:prstDash val="solid"/>
            <a:headEnd type="none" w="sm" len="sm"/>
            <a:tailEnd type="none" w="sm" len="sm"/>
          </a:ln>
        </p:spPr>
      </p:sp>
      <p:grpSp>
        <p:nvGrpSpPr>
          <p:cNvPr id="6" name="Group 6"/>
          <p:cNvGrpSpPr/>
          <p:nvPr/>
        </p:nvGrpSpPr>
        <p:grpSpPr>
          <a:xfrm>
            <a:off x="11397708" y="2159069"/>
            <a:ext cx="8005652" cy="10497574"/>
            <a:chOff x="0" y="0"/>
            <a:chExt cx="1981262" cy="2597971"/>
          </a:xfrm>
        </p:grpSpPr>
        <p:sp>
          <p:nvSpPr>
            <p:cNvPr id="7" name="Freeform 7"/>
            <p:cNvSpPr/>
            <p:nvPr/>
          </p:nvSpPr>
          <p:spPr>
            <a:xfrm>
              <a:off x="0" y="0"/>
              <a:ext cx="1981262" cy="2597971"/>
            </a:xfrm>
            <a:custGeom>
              <a:avLst/>
              <a:gdLst/>
              <a:ahLst/>
              <a:cxnLst/>
              <a:rect l="l" t="t" r="r" b="b"/>
              <a:pathLst>
                <a:path w="1981262" h="2597971">
                  <a:moveTo>
                    <a:pt x="990631" y="0"/>
                  </a:moveTo>
                  <a:cubicBezTo>
                    <a:pt x="443521" y="0"/>
                    <a:pt x="0" y="581576"/>
                    <a:pt x="0" y="1298985"/>
                  </a:cubicBezTo>
                  <a:cubicBezTo>
                    <a:pt x="0" y="2016395"/>
                    <a:pt x="443521" y="2597971"/>
                    <a:pt x="990631" y="2597971"/>
                  </a:cubicBezTo>
                  <a:cubicBezTo>
                    <a:pt x="1537742" y="2597971"/>
                    <a:pt x="1981262" y="2016395"/>
                    <a:pt x="1981262" y="1298985"/>
                  </a:cubicBezTo>
                  <a:cubicBezTo>
                    <a:pt x="1981262" y="581576"/>
                    <a:pt x="1537742" y="0"/>
                    <a:pt x="990631" y="0"/>
                  </a:cubicBezTo>
                </a:path>
              </a:pathLst>
            </a:custGeom>
            <a:solidFill>
              <a:srgbClr val="5D7F4E"/>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914568" y="8472395"/>
            <a:ext cx="3257950" cy="3257950"/>
          </a:xfrm>
          <a:custGeom>
            <a:avLst/>
            <a:gdLst/>
            <a:ahLst/>
            <a:cxnLst/>
            <a:rect l="l" t="t" r="r" b="b"/>
            <a:pathLst>
              <a:path w="3257950" h="3257950">
                <a:moveTo>
                  <a:pt x="0" y="0"/>
                </a:moveTo>
                <a:lnTo>
                  <a:pt x="3257950" y="0"/>
                </a:lnTo>
                <a:lnTo>
                  <a:pt x="3257950" y="3257950"/>
                </a:lnTo>
                <a:lnTo>
                  <a:pt x="0" y="3257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897942" y="2467562"/>
            <a:ext cx="8925324" cy="5784367"/>
          </a:xfrm>
          <a:prstGeom prst="rect">
            <a:avLst/>
          </a:prstGeom>
        </p:spPr>
        <p:txBody>
          <a:bodyPr lIns="0" tIns="0" rIns="0" bIns="0" rtlCol="0" anchor="t">
            <a:spAutoFit/>
          </a:bodyPr>
          <a:lstStyle/>
          <a:p>
            <a:pPr>
              <a:lnSpc>
                <a:spcPts val="4240"/>
              </a:lnSpc>
            </a:pPr>
            <a:r>
              <a:rPr lang="en-US" sz="3028">
                <a:solidFill>
                  <a:srgbClr val="FFFFFF"/>
                </a:solidFill>
                <a:latin typeface="Maven Pro"/>
              </a:rPr>
              <a:t>This research highlights the critical importance of addressing cybersecurity challenges as agriculture undergoes a digital transformation through IoT adoption. The study successfully developed an effective IoT malware detection and classification model, with Random Forest achieving a high accuracy of 90.5%.</a:t>
            </a:r>
          </a:p>
          <a:p>
            <a:pPr>
              <a:lnSpc>
                <a:spcPts val="4240"/>
              </a:lnSpc>
            </a:pPr>
            <a:r>
              <a:rPr lang="en-US" sz="3028">
                <a:solidFill>
                  <a:srgbClr val="FFFFFF"/>
                </a:solidFill>
                <a:latin typeface="Maven Pro"/>
              </a:rPr>
              <a:t>As agriculture ventures into the digital era, this research serves as a foundational step in securing IoT-enabled farming systems.</a:t>
            </a:r>
          </a:p>
          <a:p>
            <a:pPr>
              <a:lnSpc>
                <a:spcPts val="4240"/>
              </a:lnSpc>
            </a:pPr>
            <a:endParaRPr lang="en-US" sz="3028">
              <a:solidFill>
                <a:srgbClr val="FFFFFF"/>
              </a:solidFill>
              <a:latin typeface="Maven Pro"/>
            </a:endParaRPr>
          </a:p>
        </p:txBody>
      </p:sp>
      <p:sp>
        <p:nvSpPr>
          <p:cNvPr id="11" name="Freeform 11"/>
          <p:cNvSpPr/>
          <p:nvPr/>
        </p:nvSpPr>
        <p:spPr>
          <a:xfrm>
            <a:off x="6360603" y="7342267"/>
            <a:ext cx="4453405" cy="6007966"/>
          </a:xfrm>
          <a:custGeom>
            <a:avLst/>
            <a:gdLst/>
            <a:ahLst/>
            <a:cxnLst/>
            <a:rect l="l" t="t" r="r" b="b"/>
            <a:pathLst>
              <a:path w="4453405" h="6007966">
                <a:moveTo>
                  <a:pt x="0" y="0"/>
                </a:moveTo>
                <a:lnTo>
                  <a:pt x="4453406" y="0"/>
                </a:lnTo>
                <a:lnTo>
                  <a:pt x="4453406" y="6007966"/>
                </a:lnTo>
                <a:lnTo>
                  <a:pt x="0" y="60079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1748871" y="5537958"/>
            <a:ext cx="6539129" cy="4749042"/>
          </a:xfrm>
          <a:custGeom>
            <a:avLst/>
            <a:gdLst/>
            <a:ahLst/>
            <a:cxnLst/>
            <a:rect l="l" t="t" r="r" b="b"/>
            <a:pathLst>
              <a:path w="6539129" h="4749042">
                <a:moveTo>
                  <a:pt x="0" y="0"/>
                </a:moveTo>
                <a:lnTo>
                  <a:pt x="6539129" y="0"/>
                </a:lnTo>
                <a:lnTo>
                  <a:pt x="6539129" y="4749042"/>
                </a:lnTo>
                <a:lnTo>
                  <a:pt x="0" y="4749042"/>
                </a:lnTo>
                <a:lnTo>
                  <a:pt x="0" y="0"/>
                </a:lnTo>
                <a:close/>
              </a:path>
            </a:pathLst>
          </a:custGeom>
          <a:blipFill>
            <a:blip r:embed="rId6"/>
            <a:stretch>
              <a:fillRect/>
            </a:stretch>
          </a:blipFill>
        </p:spPr>
      </p:sp>
      <p:sp>
        <p:nvSpPr>
          <p:cNvPr id="13" name="Freeform 13"/>
          <p:cNvSpPr/>
          <p:nvPr/>
        </p:nvSpPr>
        <p:spPr>
          <a:xfrm>
            <a:off x="14492484" y="2667223"/>
            <a:ext cx="2144183" cy="2144183"/>
          </a:xfrm>
          <a:custGeom>
            <a:avLst/>
            <a:gdLst/>
            <a:ahLst/>
            <a:cxnLst/>
            <a:rect l="l" t="t" r="r" b="b"/>
            <a:pathLst>
              <a:path w="2144183" h="2144183">
                <a:moveTo>
                  <a:pt x="0" y="0"/>
                </a:moveTo>
                <a:lnTo>
                  <a:pt x="2144183" y="0"/>
                </a:lnTo>
                <a:lnTo>
                  <a:pt x="2144183" y="2144184"/>
                </a:lnTo>
                <a:lnTo>
                  <a:pt x="0" y="2144184"/>
                </a:lnTo>
                <a:lnTo>
                  <a:pt x="0" y="0"/>
                </a:lnTo>
                <a:close/>
              </a:path>
            </a:pathLst>
          </a:custGeom>
          <a:blipFill>
            <a:blip r:embed="rId7"/>
            <a:stretch>
              <a:fillRect/>
            </a:stretch>
          </a:blipFill>
        </p:spPr>
      </p:sp>
      <p:sp>
        <p:nvSpPr>
          <p:cNvPr id="14" name="TextBox 14"/>
          <p:cNvSpPr txBox="1"/>
          <p:nvPr/>
        </p:nvSpPr>
        <p:spPr>
          <a:xfrm>
            <a:off x="1888685" y="1153499"/>
            <a:ext cx="11304832" cy="1160272"/>
          </a:xfrm>
          <a:prstGeom prst="rect">
            <a:avLst/>
          </a:prstGeom>
        </p:spPr>
        <p:txBody>
          <a:bodyPr lIns="0" tIns="0" rIns="0" bIns="0" rtlCol="0" anchor="t">
            <a:spAutoFit/>
          </a:bodyPr>
          <a:lstStyle/>
          <a:p>
            <a:pPr>
              <a:lnSpc>
                <a:spcPts val="9547"/>
              </a:lnSpc>
            </a:pPr>
            <a:r>
              <a:rPr lang="en-US" sz="6819">
                <a:solidFill>
                  <a:srgbClr val="FFFFFF"/>
                </a:solidFill>
                <a:latin typeface="Hind Guntur Bold"/>
              </a:rPr>
              <a:t>CONCLUSION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D5D30"/>
        </a:solidFill>
        <a:effectLst/>
      </p:bgPr>
    </p:bg>
    <p:spTree>
      <p:nvGrpSpPr>
        <p:cNvPr id="1" name=""/>
        <p:cNvGrpSpPr/>
        <p:nvPr/>
      </p:nvGrpSpPr>
      <p:grpSpPr>
        <a:xfrm>
          <a:off x="0" y="0"/>
          <a:ext cx="0" cy="0"/>
          <a:chOff x="0" y="0"/>
          <a:chExt cx="0" cy="0"/>
        </a:xfrm>
      </p:grpSpPr>
      <p:grpSp>
        <p:nvGrpSpPr>
          <p:cNvPr id="2" name="Group 2"/>
          <p:cNvGrpSpPr/>
          <p:nvPr/>
        </p:nvGrpSpPr>
        <p:grpSpPr>
          <a:xfrm>
            <a:off x="-1543050" y="444811"/>
            <a:ext cx="3086100" cy="1167778"/>
            <a:chOff x="0" y="0"/>
            <a:chExt cx="812800" cy="307563"/>
          </a:xfrm>
        </p:grpSpPr>
        <p:sp>
          <p:nvSpPr>
            <p:cNvPr id="3" name="Freeform 3"/>
            <p:cNvSpPr/>
            <p:nvPr/>
          </p:nvSpPr>
          <p:spPr>
            <a:xfrm>
              <a:off x="0" y="0"/>
              <a:ext cx="812800" cy="307563"/>
            </a:xfrm>
            <a:custGeom>
              <a:avLst/>
              <a:gdLst/>
              <a:ahLst/>
              <a:cxnLst/>
              <a:rect l="l" t="t" r="r" b="b"/>
              <a:pathLst>
                <a:path w="812800" h="307563">
                  <a:moveTo>
                    <a:pt x="127941" y="0"/>
                  </a:moveTo>
                  <a:lnTo>
                    <a:pt x="684859" y="0"/>
                  </a:lnTo>
                  <a:cubicBezTo>
                    <a:pt x="718791" y="0"/>
                    <a:pt x="751333" y="13479"/>
                    <a:pt x="775327" y="37473"/>
                  </a:cubicBezTo>
                  <a:cubicBezTo>
                    <a:pt x="799321" y="61467"/>
                    <a:pt x="812800" y="94009"/>
                    <a:pt x="812800" y="127941"/>
                  </a:cubicBezTo>
                  <a:lnTo>
                    <a:pt x="812800" y="179622"/>
                  </a:lnTo>
                  <a:cubicBezTo>
                    <a:pt x="812800" y="250282"/>
                    <a:pt x="755519" y="307563"/>
                    <a:pt x="684859" y="307563"/>
                  </a:cubicBezTo>
                  <a:lnTo>
                    <a:pt x="127941" y="307563"/>
                  </a:lnTo>
                  <a:cubicBezTo>
                    <a:pt x="94009" y="307563"/>
                    <a:pt x="61467" y="294084"/>
                    <a:pt x="37473" y="270090"/>
                  </a:cubicBezTo>
                  <a:cubicBezTo>
                    <a:pt x="13479" y="246096"/>
                    <a:pt x="0" y="213554"/>
                    <a:pt x="0" y="179622"/>
                  </a:cubicBezTo>
                  <a:lnTo>
                    <a:pt x="0" y="127941"/>
                  </a:lnTo>
                  <a:cubicBezTo>
                    <a:pt x="0" y="94009"/>
                    <a:pt x="13479" y="61467"/>
                    <a:pt x="37473" y="37473"/>
                  </a:cubicBezTo>
                  <a:cubicBezTo>
                    <a:pt x="61467" y="13479"/>
                    <a:pt x="94009" y="0"/>
                    <a:pt x="127941" y="0"/>
                  </a:cubicBezTo>
                  <a:close/>
                </a:path>
              </a:pathLst>
            </a:custGeom>
            <a:solidFill>
              <a:srgbClr val="5D7F4E"/>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rot="-6501">
            <a:off x="1888712" y="1019175"/>
            <a:ext cx="10073125" cy="0"/>
          </a:xfrm>
          <a:prstGeom prst="line">
            <a:avLst/>
          </a:prstGeom>
          <a:ln w="38100" cap="flat">
            <a:solidFill>
              <a:srgbClr val="FFFFFF"/>
            </a:solidFill>
            <a:prstDash val="solid"/>
            <a:headEnd type="none" w="sm" len="sm"/>
            <a:tailEnd type="none" w="sm" len="sm"/>
          </a:ln>
        </p:spPr>
      </p:sp>
      <p:grpSp>
        <p:nvGrpSpPr>
          <p:cNvPr id="6" name="Group 6"/>
          <p:cNvGrpSpPr/>
          <p:nvPr/>
        </p:nvGrpSpPr>
        <p:grpSpPr>
          <a:xfrm>
            <a:off x="419383" y="5143500"/>
            <a:ext cx="14454904" cy="1407287"/>
            <a:chOff x="0" y="0"/>
            <a:chExt cx="3807053" cy="370644"/>
          </a:xfrm>
        </p:grpSpPr>
        <p:sp>
          <p:nvSpPr>
            <p:cNvPr id="7" name="Freeform 7"/>
            <p:cNvSpPr/>
            <p:nvPr/>
          </p:nvSpPr>
          <p:spPr>
            <a:xfrm>
              <a:off x="0" y="0"/>
              <a:ext cx="3807053" cy="370644"/>
            </a:xfrm>
            <a:custGeom>
              <a:avLst/>
              <a:gdLst/>
              <a:ahLst/>
              <a:cxnLst/>
              <a:rect l="l" t="t" r="r" b="b"/>
              <a:pathLst>
                <a:path w="3807053" h="370644">
                  <a:moveTo>
                    <a:pt x="27315" y="0"/>
                  </a:moveTo>
                  <a:lnTo>
                    <a:pt x="3779738" y="0"/>
                  </a:lnTo>
                  <a:cubicBezTo>
                    <a:pt x="3786982" y="0"/>
                    <a:pt x="3793930" y="2878"/>
                    <a:pt x="3799053" y="8000"/>
                  </a:cubicBezTo>
                  <a:cubicBezTo>
                    <a:pt x="3804175" y="13123"/>
                    <a:pt x="3807053" y="20071"/>
                    <a:pt x="3807053" y="27315"/>
                  </a:cubicBezTo>
                  <a:lnTo>
                    <a:pt x="3807053" y="343328"/>
                  </a:lnTo>
                  <a:cubicBezTo>
                    <a:pt x="3807053" y="358414"/>
                    <a:pt x="3794823" y="370644"/>
                    <a:pt x="3779738" y="370644"/>
                  </a:cubicBezTo>
                  <a:lnTo>
                    <a:pt x="27315" y="370644"/>
                  </a:lnTo>
                  <a:cubicBezTo>
                    <a:pt x="12229" y="370644"/>
                    <a:pt x="0" y="358414"/>
                    <a:pt x="0" y="343328"/>
                  </a:cubicBezTo>
                  <a:lnTo>
                    <a:pt x="0" y="27315"/>
                  </a:lnTo>
                  <a:cubicBezTo>
                    <a:pt x="0" y="12229"/>
                    <a:pt x="12229" y="0"/>
                    <a:pt x="27315" y="0"/>
                  </a:cubicBezTo>
                  <a:close/>
                </a:path>
              </a:pathLst>
            </a:custGeom>
            <a:solidFill>
              <a:srgbClr val="5D7F4E"/>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672336" y="5213588"/>
            <a:ext cx="11492780" cy="1756299"/>
          </a:xfrm>
          <a:prstGeom prst="rect">
            <a:avLst/>
          </a:prstGeom>
        </p:spPr>
        <p:txBody>
          <a:bodyPr lIns="0" tIns="0" rIns="0" bIns="0" rtlCol="0" anchor="t">
            <a:spAutoFit/>
          </a:bodyPr>
          <a:lstStyle/>
          <a:p>
            <a:pPr>
              <a:lnSpc>
                <a:spcPts val="3466"/>
              </a:lnSpc>
            </a:pPr>
            <a:r>
              <a:rPr lang="en-US" sz="2912">
                <a:solidFill>
                  <a:srgbClr val="FFFFFF"/>
                </a:solidFill>
                <a:latin typeface="Maven Pro"/>
              </a:rPr>
              <a:t>Future measures must encompass regulatory frameworks, security audits, collaborative threat sharing, secure supply chains, and continuous monitoring. </a:t>
            </a:r>
          </a:p>
          <a:p>
            <a:pPr>
              <a:lnSpc>
                <a:spcPts val="3466"/>
              </a:lnSpc>
            </a:pPr>
            <a:endParaRPr lang="en-US" sz="2912">
              <a:solidFill>
                <a:srgbClr val="FFFFFF"/>
              </a:solidFill>
              <a:latin typeface="Maven Pro"/>
            </a:endParaRPr>
          </a:p>
        </p:txBody>
      </p:sp>
      <p:grpSp>
        <p:nvGrpSpPr>
          <p:cNvPr id="10" name="Group 10"/>
          <p:cNvGrpSpPr/>
          <p:nvPr/>
        </p:nvGrpSpPr>
        <p:grpSpPr>
          <a:xfrm>
            <a:off x="419383" y="7496238"/>
            <a:ext cx="14428845" cy="1444536"/>
            <a:chOff x="0" y="0"/>
            <a:chExt cx="3800190" cy="380454"/>
          </a:xfrm>
        </p:grpSpPr>
        <p:sp>
          <p:nvSpPr>
            <p:cNvPr id="11" name="Freeform 11"/>
            <p:cNvSpPr/>
            <p:nvPr/>
          </p:nvSpPr>
          <p:spPr>
            <a:xfrm>
              <a:off x="0" y="0"/>
              <a:ext cx="3800190" cy="380454"/>
            </a:xfrm>
            <a:custGeom>
              <a:avLst/>
              <a:gdLst/>
              <a:ahLst/>
              <a:cxnLst/>
              <a:rect l="l" t="t" r="r" b="b"/>
              <a:pathLst>
                <a:path w="3800190" h="380454">
                  <a:moveTo>
                    <a:pt x="27364" y="0"/>
                  </a:moveTo>
                  <a:lnTo>
                    <a:pt x="3772825" y="0"/>
                  </a:lnTo>
                  <a:cubicBezTo>
                    <a:pt x="3787938" y="0"/>
                    <a:pt x="3800190" y="12251"/>
                    <a:pt x="3800190" y="27364"/>
                  </a:cubicBezTo>
                  <a:lnTo>
                    <a:pt x="3800190" y="353089"/>
                  </a:lnTo>
                  <a:cubicBezTo>
                    <a:pt x="3800190" y="368202"/>
                    <a:pt x="3787938" y="380454"/>
                    <a:pt x="3772825" y="380454"/>
                  </a:cubicBezTo>
                  <a:lnTo>
                    <a:pt x="27364" y="380454"/>
                  </a:lnTo>
                  <a:cubicBezTo>
                    <a:pt x="20107" y="380454"/>
                    <a:pt x="13147" y="377571"/>
                    <a:pt x="8015" y="372439"/>
                  </a:cubicBezTo>
                  <a:cubicBezTo>
                    <a:pt x="2883" y="367307"/>
                    <a:pt x="0" y="360347"/>
                    <a:pt x="0" y="353089"/>
                  </a:cubicBezTo>
                  <a:lnTo>
                    <a:pt x="0" y="27364"/>
                  </a:lnTo>
                  <a:cubicBezTo>
                    <a:pt x="0" y="20107"/>
                    <a:pt x="2883" y="13147"/>
                    <a:pt x="8015" y="8015"/>
                  </a:cubicBezTo>
                  <a:cubicBezTo>
                    <a:pt x="13147" y="2883"/>
                    <a:pt x="20107" y="0"/>
                    <a:pt x="27364" y="0"/>
                  </a:cubicBezTo>
                  <a:close/>
                </a:path>
              </a:pathLst>
            </a:custGeom>
            <a:solidFill>
              <a:srgbClr val="5D7F4E"/>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672336" y="7540381"/>
            <a:ext cx="11492780" cy="1318149"/>
          </a:xfrm>
          <a:prstGeom prst="rect">
            <a:avLst/>
          </a:prstGeom>
        </p:spPr>
        <p:txBody>
          <a:bodyPr lIns="0" tIns="0" rIns="0" bIns="0" rtlCol="0" anchor="t">
            <a:spAutoFit/>
          </a:bodyPr>
          <a:lstStyle/>
          <a:p>
            <a:pPr algn="just">
              <a:lnSpc>
                <a:spcPts val="3466"/>
              </a:lnSpc>
            </a:pPr>
            <a:r>
              <a:rPr lang="en-US" sz="2912">
                <a:solidFill>
                  <a:srgbClr val="FFFFFF"/>
                </a:solidFill>
                <a:latin typeface="Maven Pro"/>
              </a:rPr>
              <a:t>Most potential avenue for future research in this domain could involve the creation of a dataset comprising malware samples derived specifically from IoT devices utilized in agricultural settings. </a:t>
            </a:r>
          </a:p>
        </p:txBody>
      </p:sp>
      <p:sp>
        <p:nvSpPr>
          <p:cNvPr id="14" name="Freeform 14"/>
          <p:cNvSpPr/>
          <p:nvPr/>
        </p:nvSpPr>
        <p:spPr>
          <a:xfrm>
            <a:off x="7503723" y="8673997"/>
            <a:ext cx="1755526" cy="980900"/>
          </a:xfrm>
          <a:custGeom>
            <a:avLst/>
            <a:gdLst/>
            <a:ahLst/>
            <a:cxnLst/>
            <a:rect l="l" t="t" r="r" b="b"/>
            <a:pathLst>
              <a:path w="1755526" h="980900">
                <a:moveTo>
                  <a:pt x="0" y="0"/>
                </a:moveTo>
                <a:lnTo>
                  <a:pt x="1755526" y="0"/>
                </a:lnTo>
                <a:lnTo>
                  <a:pt x="1755526" y="980900"/>
                </a:lnTo>
                <a:lnTo>
                  <a:pt x="0" y="98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438072" y="2940290"/>
            <a:ext cx="14391467" cy="1357100"/>
            <a:chOff x="0" y="0"/>
            <a:chExt cx="3790345" cy="357426"/>
          </a:xfrm>
        </p:grpSpPr>
        <p:sp>
          <p:nvSpPr>
            <p:cNvPr id="16" name="Freeform 16"/>
            <p:cNvSpPr/>
            <p:nvPr/>
          </p:nvSpPr>
          <p:spPr>
            <a:xfrm>
              <a:off x="0" y="0"/>
              <a:ext cx="3790345" cy="357426"/>
            </a:xfrm>
            <a:custGeom>
              <a:avLst/>
              <a:gdLst/>
              <a:ahLst/>
              <a:cxnLst/>
              <a:rect l="l" t="t" r="r" b="b"/>
              <a:pathLst>
                <a:path w="3790345" h="357426">
                  <a:moveTo>
                    <a:pt x="27436" y="0"/>
                  </a:moveTo>
                  <a:lnTo>
                    <a:pt x="3762910" y="0"/>
                  </a:lnTo>
                  <a:cubicBezTo>
                    <a:pt x="3770186" y="0"/>
                    <a:pt x="3777164" y="2891"/>
                    <a:pt x="3782310" y="8036"/>
                  </a:cubicBezTo>
                  <a:cubicBezTo>
                    <a:pt x="3787455" y="13181"/>
                    <a:pt x="3790345" y="20159"/>
                    <a:pt x="3790345" y="27436"/>
                  </a:cubicBezTo>
                  <a:lnTo>
                    <a:pt x="3790345" y="329990"/>
                  </a:lnTo>
                  <a:cubicBezTo>
                    <a:pt x="3790345" y="337266"/>
                    <a:pt x="3787455" y="344245"/>
                    <a:pt x="3782310" y="349390"/>
                  </a:cubicBezTo>
                  <a:cubicBezTo>
                    <a:pt x="3777164" y="354535"/>
                    <a:pt x="3770186" y="357426"/>
                    <a:pt x="3762910" y="357426"/>
                  </a:cubicBezTo>
                  <a:lnTo>
                    <a:pt x="27436" y="357426"/>
                  </a:lnTo>
                  <a:cubicBezTo>
                    <a:pt x="20159" y="357426"/>
                    <a:pt x="13181" y="354535"/>
                    <a:pt x="8036" y="349390"/>
                  </a:cubicBezTo>
                  <a:cubicBezTo>
                    <a:pt x="2891" y="344245"/>
                    <a:pt x="0" y="337266"/>
                    <a:pt x="0" y="329990"/>
                  </a:cubicBezTo>
                  <a:lnTo>
                    <a:pt x="0" y="27436"/>
                  </a:lnTo>
                  <a:cubicBezTo>
                    <a:pt x="0" y="20159"/>
                    <a:pt x="2891" y="13181"/>
                    <a:pt x="8036" y="8036"/>
                  </a:cubicBezTo>
                  <a:cubicBezTo>
                    <a:pt x="13181" y="2891"/>
                    <a:pt x="20159" y="0"/>
                    <a:pt x="27436" y="0"/>
                  </a:cubicBezTo>
                  <a:close/>
                </a:path>
              </a:pathLst>
            </a:custGeom>
            <a:solidFill>
              <a:srgbClr val="5D7F4E"/>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18" name="Group 18"/>
          <p:cNvGrpSpPr>
            <a:grpSpLocks noChangeAspect="1"/>
          </p:cNvGrpSpPr>
          <p:nvPr/>
        </p:nvGrpSpPr>
        <p:grpSpPr>
          <a:xfrm>
            <a:off x="12034281" y="2314885"/>
            <a:ext cx="7246120" cy="7246091"/>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5D7F4E"/>
            </a:solidFill>
            <a:ln w="12700">
              <a:solidFill>
                <a:srgbClr val="000000"/>
              </a:solidFill>
            </a:ln>
          </p:spPr>
        </p:sp>
      </p:grpSp>
      <p:grpSp>
        <p:nvGrpSpPr>
          <p:cNvPr id="20" name="Group 20"/>
          <p:cNvGrpSpPr>
            <a:grpSpLocks noChangeAspect="1"/>
          </p:cNvGrpSpPr>
          <p:nvPr/>
        </p:nvGrpSpPr>
        <p:grpSpPr>
          <a:xfrm>
            <a:off x="12222055" y="2502659"/>
            <a:ext cx="6870573" cy="6870545"/>
            <a:chOff x="0" y="0"/>
            <a:chExt cx="6350000" cy="6349975"/>
          </a:xfrm>
        </p:grpSpPr>
        <p:sp>
          <p:nvSpPr>
            <p:cNvPr id="21" name="Freeform 2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06" r="-24906"/>
              </a:stretch>
            </a:blipFill>
          </p:spPr>
        </p:sp>
      </p:grpSp>
      <p:sp>
        <p:nvSpPr>
          <p:cNvPr id="22" name="Freeform 22"/>
          <p:cNvSpPr/>
          <p:nvPr/>
        </p:nvSpPr>
        <p:spPr>
          <a:xfrm>
            <a:off x="7808523" y="1486657"/>
            <a:ext cx="2601581" cy="1453633"/>
          </a:xfrm>
          <a:custGeom>
            <a:avLst/>
            <a:gdLst/>
            <a:ahLst/>
            <a:cxnLst/>
            <a:rect l="l" t="t" r="r" b="b"/>
            <a:pathLst>
              <a:path w="2601581" h="1453633">
                <a:moveTo>
                  <a:pt x="0" y="0"/>
                </a:moveTo>
                <a:lnTo>
                  <a:pt x="2601581" y="0"/>
                </a:lnTo>
                <a:lnTo>
                  <a:pt x="2601581" y="1453633"/>
                </a:lnTo>
                <a:lnTo>
                  <a:pt x="0" y="14536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1888685" y="990600"/>
            <a:ext cx="9360933" cy="1169891"/>
          </a:xfrm>
          <a:prstGeom prst="rect">
            <a:avLst/>
          </a:prstGeom>
        </p:spPr>
        <p:txBody>
          <a:bodyPr lIns="0" tIns="0" rIns="0" bIns="0" rtlCol="0" anchor="t">
            <a:spAutoFit/>
          </a:bodyPr>
          <a:lstStyle/>
          <a:p>
            <a:pPr>
              <a:lnSpc>
                <a:spcPts val="9542"/>
              </a:lnSpc>
            </a:pPr>
            <a:r>
              <a:rPr lang="en-US" sz="6816">
                <a:solidFill>
                  <a:srgbClr val="FFFFFF"/>
                </a:solidFill>
                <a:latin typeface="Hind Guntur Bold"/>
              </a:rPr>
              <a:t>FUTURE WORK</a:t>
            </a:r>
          </a:p>
        </p:txBody>
      </p:sp>
      <p:sp>
        <p:nvSpPr>
          <p:cNvPr id="24" name="TextBox 24"/>
          <p:cNvSpPr txBox="1"/>
          <p:nvPr/>
        </p:nvSpPr>
        <p:spPr>
          <a:xfrm>
            <a:off x="691024" y="2940290"/>
            <a:ext cx="12168310" cy="1756299"/>
          </a:xfrm>
          <a:prstGeom prst="rect">
            <a:avLst/>
          </a:prstGeom>
        </p:spPr>
        <p:txBody>
          <a:bodyPr lIns="0" tIns="0" rIns="0" bIns="0" rtlCol="0" anchor="t">
            <a:spAutoFit/>
          </a:bodyPr>
          <a:lstStyle/>
          <a:p>
            <a:pPr algn="just">
              <a:lnSpc>
                <a:spcPts val="3466"/>
              </a:lnSpc>
            </a:pPr>
            <a:r>
              <a:rPr lang="en-US" sz="2912">
                <a:solidFill>
                  <a:srgbClr val="FFFFFF"/>
                </a:solidFill>
                <a:latin typeface="Maven Pro"/>
              </a:rPr>
              <a:t>Future studies in digital agriculture should prioritize IoT security enhancements, threat intelligence systems, and secure communication protocols. </a:t>
            </a:r>
          </a:p>
          <a:p>
            <a:pPr algn="just">
              <a:lnSpc>
                <a:spcPts val="3466"/>
              </a:lnSpc>
            </a:pPr>
            <a:endParaRPr lang="en-US" sz="2912">
              <a:solidFill>
                <a:srgbClr val="FFFFFF"/>
              </a:solidFill>
              <a:latin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TextBox 3"/>
          <p:cNvSpPr txBox="1"/>
          <p:nvPr/>
        </p:nvSpPr>
        <p:spPr>
          <a:xfrm>
            <a:off x="4395271" y="3842357"/>
            <a:ext cx="9497458" cy="1888785"/>
          </a:xfrm>
          <a:prstGeom prst="rect">
            <a:avLst/>
          </a:prstGeom>
        </p:spPr>
        <p:txBody>
          <a:bodyPr lIns="0" tIns="0" rIns="0" bIns="0" rtlCol="0" anchor="t">
            <a:spAutoFit/>
          </a:bodyPr>
          <a:lstStyle/>
          <a:p>
            <a:pPr algn="ctr">
              <a:lnSpc>
                <a:spcPts val="15593"/>
              </a:lnSpc>
            </a:pPr>
            <a:r>
              <a:rPr lang="en-US" sz="11138">
                <a:solidFill>
                  <a:srgbClr val="FFFFFF"/>
                </a:solidFill>
                <a:latin typeface="Hind Guntur Bold"/>
              </a:rPr>
              <a:t>THANK YOU!</a:t>
            </a:r>
          </a:p>
        </p:txBody>
      </p:sp>
      <p:grpSp>
        <p:nvGrpSpPr>
          <p:cNvPr id="4" name="Group 4"/>
          <p:cNvGrpSpPr/>
          <p:nvPr/>
        </p:nvGrpSpPr>
        <p:grpSpPr>
          <a:xfrm>
            <a:off x="-718062" y="-807575"/>
            <a:ext cx="3981317" cy="398131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5D7F4E"/>
            </a:solidFill>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6000330" y="2329399"/>
            <a:ext cx="3981317" cy="398131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5D7F4E"/>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6232199" y="669533"/>
            <a:ext cx="1027101" cy="102710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5D7F4E"/>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759046" y="8744749"/>
            <a:ext cx="809692" cy="80969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5D7F4E"/>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4390853" y="9149595"/>
            <a:ext cx="2075784" cy="207578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5D7F4E"/>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3444188" y="8744749"/>
            <a:ext cx="448541" cy="44854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5D7F4E"/>
            </a:soli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4395271" y="580159"/>
            <a:ext cx="448541" cy="44854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5D7F4E"/>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flipH="1">
            <a:off x="7239500" y="9311581"/>
            <a:ext cx="4471837" cy="1950839"/>
          </a:xfrm>
          <a:custGeom>
            <a:avLst/>
            <a:gdLst/>
            <a:ahLst/>
            <a:cxnLst/>
            <a:rect l="l" t="t" r="r" b="b"/>
            <a:pathLst>
              <a:path w="4471837" h="1950839">
                <a:moveTo>
                  <a:pt x="4471837" y="0"/>
                </a:moveTo>
                <a:lnTo>
                  <a:pt x="0" y="0"/>
                </a:lnTo>
                <a:lnTo>
                  <a:pt x="0" y="1950838"/>
                </a:lnTo>
                <a:lnTo>
                  <a:pt x="4471837" y="1950838"/>
                </a:lnTo>
                <a:lnTo>
                  <a:pt x="4471837"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flipH="1">
            <a:off x="6908081" y="-588025"/>
            <a:ext cx="4471837" cy="1950839"/>
          </a:xfrm>
          <a:custGeom>
            <a:avLst/>
            <a:gdLst/>
            <a:ahLst/>
            <a:cxnLst/>
            <a:rect l="l" t="t" r="r" b="b"/>
            <a:pathLst>
              <a:path w="4471837" h="1950839">
                <a:moveTo>
                  <a:pt x="4471838" y="0"/>
                </a:moveTo>
                <a:lnTo>
                  <a:pt x="0" y="0"/>
                </a:lnTo>
                <a:lnTo>
                  <a:pt x="0" y="1950839"/>
                </a:lnTo>
                <a:lnTo>
                  <a:pt x="4471838" y="1950839"/>
                </a:lnTo>
                <a:lnTo>
                  <a:pt x="4471838"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5D30"/>
        </a:solidFill>
        <a:effectLst/>
      </p:bgPr>
    </p:bg>
    <p:spTree>
      <p:nvGrpSpPr>
        <p:cNvPr id="1" name=""/>
        <p:cNvGrpSpPr/>
        <p:nvPr/>
      </p:nvGrpSpPr>
      <p:grpSpPr>
        <a:xfrm>
          <a:off x="0" y="0"/>
          <a:ext cx="0" cy="0"/>
          <a:chOff x="0" y="0"/>
          <a:chExt cx="0" cy="0"/>
        </a:xfrm>
      </p:grpSpPr>
      <p:grpSp>
        <p:nvGrpSpPr>
          <p:cNvPr id="2" name="Group 2"/>
          <p:cNvGrpSpPr/>
          <p:nvPr/>
        </p:nvGrpSpPr>
        <p:grpSpPr>
          <a:xfrm>
            <a:off x="-1543050" y="444811"/>
            <a:ext cx="3086100" cy="1167778"/>
            <a:chOff x="0" y="0"/>
            <a:chExt cx="812800" cy="307563"/>
          </a:xfrm>
        </p:grpSpPr>
        <p:sp>
          <p:nvSpPr>
            <p:cNvPr id="3" name="Freeform 3"/>
            <p:cNvSpPr/>
            <p:nvPr/>
          </p:nvSpPr>
          <p:spPr>
            <a:xfrm>
              <a:off x="0" y="0"/>
              <a:ext cx="812800" cy="307563"/>
            </a:xfrm>
            <a:custGeom>
              <a:avLst/>
              <a:gdLst/>
              <a:ahLst/>
              <a:cxnLst/>
              <a:rect l="l" t="t" r="r" b="b"/>
              <a:pathLst>
                <a:path w="812800" h="307563">
                  <a:moveTo>
                    <a:pt x="127941" y="0"/>
                  </a:moveTo>
                  <a:lnTo>
                    <a:pt x="684859" y="0"/>
                  </a:lnTo>
                  <a:cubicBezTo>
                    <a:pt x="718791" y="0"/>
                    <a:pt x="751333" y="13479"/>
                    <a:pt x="775327" y="37473"/>
                  </a:cubicBezTo>
                  <a:cubicBezTo>
                    <a:pt x="799321" y="61467"/>
                    <a:pt x="812800" y="94009"/>
                    <a:pt x="812800" y="127941"/>
                  </a:cubicBezTo>
                  <a:lnTo>
                    <a:pt x="812800" y="179622"/>
                  </a:lnTo>
                  <a:cubicBezTo>
                    <a:pt x="812800" y="250282"/>
                    <a:pt x="755519" y="307563"/>
                    <a:pt x="684859" y="307563"/>
                  </a:cubicBezTo>
                  <a:lnTo>
                    <a:pt x="127941" y="307563"/>
                  </a:lnTo>
                  <a:cubicBezTo>
                    <a:pt x="94009" y="307563"/>
                    <a:pt x="61467" y="294084"/>
                    <a:pt x="37473" y="270090"/>
                  </a:cubicBezTo>
                  <a:cubicBezTo>
                    <a:pt x="13479" y="246096"/>
                    <a:pt x="0" y="213554"/>
                    <a:pt x="0" y="179622"/>
                  </a:cubicBezTo>
                  <a:lnTo>
                    <a:pt x="0" y="127941"/>
                  </a:lnTo>
                  <a:cubicBezTo>
                    <a:pt x="0" y="94009"/>
                    <a:pt x="13479" y="61467"/>
                    <a:pt x="37473" y="37473"/>
                  </a:cubicBezTo>
                  <a:cubicBezTo>
                    <a:pt x="61467" y="13479"/>
                    <a:pt x="94009" y="0"/>
                    <a:pt x="127941" y="0"/>
                  </a:cubicBezTo>
                  <a:close/>
                </a:path>
              </a:pathLst>
            </a:custGeom>
            <a:solidFill>
              <a:srgbClr val="5D7F4E"/>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888685" y="990600"/>
            <a:ext cx="9360933" cy="1169891"/>
          </a:xfrm>
          <a:prstGeom prst="rect">
            <a:avLst/>
          </a:prstGeom>
        </p:spPr>
        <p:txBody>
          <a:bodyPr lIns="0" tIns="0" rIns="0" bIns="0" rtlCol="0" anchor="t">
            <a:spAutoFit/>
          </a:bodyPr>
          <a:lstStyle/>
          <a:p>
            <a:pPr>
              <a:lnSpc>
                <a:spcPts val="9542"/>
              </a:lnSpc>
            </a:pPr>
            <a:r>
              <a:rPr lang="en-US" sz="6816">
                <a:solidFill>
                  <a:srgbClr val="FFFFFF"/>
                </a:solidFill>
                <a:latin typeface="Hind Guntur Bold"/>
              </a:rPr>
              <a:t>INTRODUCTION</a:t>
            </a:r>
          </a:p>
        </p:txBody>
      </p:sp>
      <p:sp>
        <p:nvSpPr>
          <p:cNvPr id="6" name="AutoShape 6"/>
          <p:cNvSpPr/>
          <p:nvPr/>
        </p:nvSpPr>
        <p:spPr>
          <a:xfrm rot="-6501">
            <a:off x="1888712" y="1019175"/>
            <a:ext cx="10073125" cy="0"/>
          </a:xfrm>
          <a:prstGeom prst="line">
            <a:avLst/>
          </a:prstGeom>
          <a:ln w="38100" cap="flat">
            <a:solidFill>
              <a:srgbClr val="FFFFFF"/>
            </a:solidFill>
            <a:prstDash val="solid"/>
            <a:headEnd type="none" w="sm" len="sm"/>
            <a:tailEnd type="none" w="sm" len="sm"/>
          </a:ln>
        </p:spPr>
      </p:sp>
      <p:grpSp>
        <p:nvGrpSpPr>
          <p:cNvPr id="7" name="Group 7"/>
          <p:cNvGrpSpPr>
            <a:grpSpLocks noChangeAspect="1"/>
          </p:cNvGrpSpPr>
          <p:nvPr/>
        </p:nvGrpSpPr>
        <p:grpSpPr>
          <a:xfrm>
            <a:off x="-854543" y="3144279"/>
            <a:ext cx="9060422" cy="9060386"/>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5D7F4E"/>
            </a:solidFill>
            <a:ln w="12700">
              <a:solidFill>
                <a:srgbClr val="000000"/>
              </a:solidFill>
            </a:ln>
          </p:spPr>
        </p:sp>
      </p:grpSp>
      <p:grpSp>
        <p:nvGrpSpPr>
          <p:cNvPr id="9" name="Group 9"/>
          <p:cNvGrpSpPr>
            <a:grpSpLocks noChangeAspect="1"/>
          </p:cNvGrpSpPr>
          <p:nvPr/>
        </p:nvGrpSpPr>
        <p:grpSpPr>
          <a:xfrm>
            <a:off x="-472605" y="3144279"/>
            <a:ext cx="8678485" cy="8678450"/>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2747" t="-2477" r="-40968"/>
              </a:stretch>
            </a:blipFill>
          </p:spPr>
        </p:sp>
      </p:grpSp>
      <p:sp>
        <p:nvSpPr>
          <p:cNvPr id="11" name="Freeform 11"/>
          <p:cNvSpPr/>
          <p:nvPr/>
        </p:nvSpPr>
        <p:spPr>
          <a:xfrm>
            <a:off x="9136420" y="8765289"/>
            <a:ext cx="3257950" cy="3257950"/>
          </a:xfrm>
          <a:custGeom>
            <a:avLst/>
            <a:gdLst/>
            <a:ahLst/>
            <a:cxnLst/>
            <a:rect l="l" t="t" r="r" b="b"/>
            <a:pathLst>
              <a:path w="3257950" h="3257950">
                <a:moveTo>
                  <a:pt x="0" y="0"/>
                </a:moveTo>
                <a:lnTo>
                  <a:pt x="3257949" y="0"/>
                </a:lnTo>
                <a:lnTo>
                  <a:pt x="3257949" y="3257950"/>
                </a:lnTo>
                <a:lnTo>
                  <a:pt x="0" y="32579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1109188" flipV="1">
            <a:off x="16631456" y="-297173"/>
            <a:ext cx="2288858" cy="4114800"/>
          </a:xfrm>
          <a:custGeom>
            <a:avLst/>
            <a:gdLst/>
            <a:ahLst/>
            <a:cxnLst/>
            <a:rect l="l" t="t" r="r" b="b"/>
            <a:pathLst>
              <a:path w="2288858" h="4114800">
                <a:moveTo>
                  <a:pt x="0" y="4114800"/>
                </a:moveTo>
                <a:lnTo>
                  <a:pt x="2288857" y="4114800"/>
                </a:lnTo>
                <a:lnTo>
                  <a:pt x="2288857"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8613713" y="1897447"/>
            <a:ext cx="8607487" cy="9455024"/>
          </a:xfrm>
          <a:prstGeom prst="rect">
            <a:avLst/>
          </a:prstGeom>
        </p:spPr>
        <p:txBody>
          <a:bodyPr lIns="0" tIns="0" rIns="0" bIns="0" rtlCol="0" anchor="t">
            <a:spAutoFit/>
          </a:bodyPr>
          <a:lstStyle/>
          <a:p>
            <a:pPr algn="just">
              <a:lnSpc>
                <a:spcPts val="3943"/>
              </a:lnSpc>
            </a:pPr>
            <a:r>
              <a:rPr lang="en-US" sz="2816" dirty="0">
                <a:solidFill>
                  <a:srgbClr val="FFFFFF"/>
                </a:solidFill>
                <a:latin typeface="Maven Pro"/>
              </a:rPr>
              <a:t>The agriculture sector is undergoing a digital revolution through widespread IoT adoption, transforming farming practices all over the world.</a:t>
            </a:r>
          </a:p>
          <a:p>
            <a:pPr algn="just">
              <a:lnSpc>
                <a:spcPts val="3943"/>
              </a:lnSpc>
            </a:pPr>
            <a:r>
              <a:rPr lang="en-US" sz="2816" dirty="0">
                <a:solidFill>
                  <a:srgbClr val="FFFFFF"/>
                </a:solidFill>
                <a:latin typeface="Maven Pro"/>
              </a:rPr>
              <a:t>IoT sensors and devices can collect real-time data on </a:t>
            </a:r>
          </a:p>
          <a:p>
            <a:pPr marL="457200" indent="-457200" algn="just">
              <a:lnSpc>
                <a:spcPts val="3943"/>
              </a:lnSpc>
              <a:buFont typeface="Arial" panose="020B0604020202020204" pitchFamily="34" charset="0"/>
              <a:buChar char="•"/>
            </a:pPr>
            <a:r>
              <a:rPr lang="en-US" sz="2816" dirty="0">
                <a:solidFill>
                  <a:srgbClr val="FFFFFF"/>
                </a:solidFill>
                <a:latin typeface="Maven Pro"/>
              </a:rPr>
              <a:t>soil conditions, </a:t>
            </a:r>
          </a:p>
          <a:p>
            <a:pPr marL="457200" indent="-457200" algn="just">
              <a:lnSpc>
                <a:spcPts val="3943"/>
              </a:lnSpc>
              <a:buFont typeface="Arial" panose="020B0604020202020204" pitchFamily="34" charset="0"/>
              <a:buChar char="•"/>
            </a:pPr>
            <a:r>
              <a:rPr lang="en-US" sz="2816" dirty="0">
                <a:solidFill>
                  <a:srgbClr val="FFFFFF"/>
                </a:solidFill>
                <a:latin typeface="Maven Pro"/>
              </a:rPr>
              <a:t>weather patterns, </a:t>
            </a:r>
          </a:p>
          <a:p>
            <a:pPr marL="457200" indent="-457200" algn="just">
              <a:lnSpc>
                <a:spcPts val="3943"/>
              </a:lnSpc>
              <a:buFont typeface="Arial" panose="020B0604020202020204" pitchFamily="34" charset="0"/>
              <a:buChar char="•"/>
            </a:pPr>
            <a:r>
              <a:rPr lang="en-US" sz="2816" dirty="0">
                <a:solidFill>
                  <a:srgbClr val="FFFFFF"/>
                </a:solidFill>
                <a:latin typeface="Maven Pro"/>
              </a:rPr>
              <a:t>livestock health, etc., </a:t>
            </a:r>
          </a:p>
          <a:p>
            <a:pPr algn="just">
              <a:lnSpc>
                <a:spcPts val="3943"/>
              </a:lnSpc>
            </a:pPr>
            <a:r>
              <a:rPr lang="en-US" sz="2816" dirty="0">
                <a:solidFill>
                  <a:srgbClr val="FFFFFF"/>
                </a:solidFill>
                <a:latin typeface="Maven Pro"/>
              </a:rPr>
              <a:t>enabling farmers to make informed decisions, reduce resource wastage, and enhance overall productivity. </a:t>
            </a:r>
          </a:p>
          <a:p>
            <a:pPr algn="just">
              <a:lnSpc>
                <a:spcPts val="3943"/>
              </a:lnSpc>
            </a:pPr>
            <a:r>
              <a:rPr lang="en-US" sz="2816" dirty="0">
                <a:solidFill>
                  <a:srgbClr val="FFFFFF"/>
                </a:solidFill>
                <a:latin typeface="Maven Pro"/>
              </a:rPr>
              <a:t>Through IoT, agriculture has become smarter and more efficient, offering the potential to address global food security challenges while promoting sustainable and environmentally responsible farming practices.</a:t>
            </a:r>
          </a:p>
          <a:p>
            <a:pPr algn="just">
              <a:lnSpc>
                <a:spcPts val="3943"/>
              </a:lnSpc>
            </a:pPr>
            <a:endParaRPr lang="en-US" sz="2816" dirty="0">
              <a:solidFill>
                <a:srgbClr val="FFFFFF"/>
              </a:solidFill>
              <a:latin typeface="Maven Pro"/>
            </a:endParaRPr>
          </a:p>
          <a:p>
            <a:pPr algn="just">
              <a:lnSpc>
                <a:spcPts val="3943"/>
              </a:lnSpc>
            </a:pPr>
            <a:endParaRPr lang="en-US" sz="2816" dirty="0">
              <a:solidFill>
                <a:srgbClr val="FFFFFF"/>
              </a:solidFill>
              <a:latin typeface="Maven Pro"/>
            </a:endParaRPr>
          </a:p>
          <a:p>
            <a:pPr algn="just">
              <a:lnSpc>
                <a:spcPts val="3943"/>
              </a:lnSpc>
            </a:pPr>
            <a:endParaRPr lang="en-US" sz="2816" dirty="0">
              <a:solidFill>
                <a:srgbClr val="FFFFFF"/>
              </a:solidFill>
              <a:latin typeface="Maven Pro"/>
            </a:endParaRPr>
          </a:p>
        </p:txBody>
      </p:sp>
      <p:sp>
        <p:nvSpPr>
          <p:cNvPr id="14" name="Freeform 14"/>
          <p:cNvSpPr/>
          <p:nvPr/>
        </p:nvSpPr>
        <p:spPr>
          <a:xfrm rot="-2281966">
            <a:off x="16973058" y="7952221"/>
            <a:ext cx="2288858" cy="4114800"/>
          </a:xfrm>
          <a:custGeom>
            <a:avLst/>
            <a:gdLst/>
            <a:ahLst/>
            <a:cxnLst/>
            <a:rect l="l" t="t" r="r" b="b"/>
            <a:pathLst>
              <a:path w="2288858" h="4114800">
                <a:moveTo>
                  <a:pt x="0" y="0"/>
                </a:moveTo>
                <a:lnTo>
                  <a:pt x="2288858" y="0"/>
                </a:lnTo>
                <a:lnTo>
                  <a:pt x="22888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D5D30"/>
        </a:solidFill>
        <a:effectLst/>
      </p:bgPr>
    </p:bg>
    <p:spTree>
      <p:nvGrpSpPr>
        <p:cNvPr id="1" name=""/>
        <p:cNvGrpSpPr/>
        <p:nvPr/>
      </p:nvGrpSpPr>
      <p:grpSpPr>
        <a:xfrm>
          <a:off x="0" y="0"/>
          <a:ext cx="0" cy="0"/>
          <a:chOff x="0" y="0"/>
          <a:chExt cx="0" cy="0"/>
        </a:xfrm>
      </p:grpSpPr>
      <p:grpSp>
        <p:nvGrpSpPr>
          <p:cNvPr id="2" name="Group 2"/>
          <p:cNvGrpSpPr/>
          <p:nvPr/>
        </p:nvGrpSpPr>
        <p:grpSpPr>
          <a:xfrm>
            <a:off x="-1543050" y="444811"/>
            <a:ext cx="3086100" cy="1167778"/>
            <a:chOff x="0" y="0"/>
            <a:chExt cx="812800" cy="307563"/>
          </a:xfrm>
        </p:grpSpPr>
        <p:sp>
          <p:nvSpPr>
            <p:cNvPr id="3" name="Freeform 3"/>
            <p:cNvSpPr/>
            <p:nvPr/>
          </p:nvSpPr>
          <p:spPr>
            <a:xfrm>
              <a:off x="0" y="0"/>
              <a:ext cx="812800" cy="307563"/>
            </a:xfrm>
            <a:custGeom>
              <a:avLst/>
              <a:gdLst/>
              <a:ahLst/>
              <a:cxnLst/>
              <a:rect l="l" t="t" r="r" b="b"/>
              <a:pathLst>
                <a:path w="812800" h="307563">
                  <a:moveTo>
                    <a:pt x="127941" y="0"/>
                  </a:moveTo>
                  <a:lnTo>
                    <a:pt x="684859" y="0"/>
                  </a:lnTo>
                  <a:cubicBezTo>
                    <a:pt x="718791" y="0"/>
                    <a:pt x="751333" y="13479"/>
                    <a:pt x="775327" y="37473"/>
                  </a:cubicBezTo>
                  <a:cubicBezTo>
                    <a:pt x="799321" y="61467"/>
                    <a:pt x="812800" y="94009"/>
                    <a:pt x="812800" y="127941"/>
                  </a:cubicBezTo>
                  <a:lnTo>
                    <a:pt x="812800" y="179622"/>
                  </a:lnTo>
                  <a:cubicBezTo>
                    <a:pt x="812800" y="250282"/>
                    <a:pt x="755519" y="307563"/>
                    <a:pt x="684859" y="307563"/>
                  </a:cubicBezTo>
                  <a:lnTo>
                    <a:pt x="127941" y="307563"/>
                  </a:lnTo>
                  <a:cubicBezTo>
                    <a:pt x="94009" y="307563"/>
                    <a:pt x="61467" y="294084"/>
                    <a:pt x="37473" y="270090"/>
                  </a:cubicBezTo>
                  <a:cubicBezTo>
                    <a:pt x="13479" y="246096"/>
                    <a:pt x="0" y="213554"/>
                    <a:pt x="0" y="179622"/>
                  </a:cubicBezTo>
                  <a:lnTo>
                    <a:pt x="0" y="127941"/>
                  </a:lnTo>
                  <a:cubicBezTo>
                    <a:pt x="0" y="94009"/>
                    <a:pt x="13479" y="61467"/>
                    <a:pt x="37473" y="37473"/>
                  </a:cubicBezTo>
                  <a:cubicBezTo>
                    <a:pt x="61467" y="13479"/>
                    <a:pt x="94009" y="0"/>
                    <a:pt x="127941" y="0"/>
                  </a:cubicBezTo>
                  <a:close/>
                </a:path>
              </a:pathLst>
            </a:custGeom>
            <a:solidFill>
              <a:srgbClr val="5D7F4E"/>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rot="-6501">
            <a:off x="1888712" y="1019175"/>
            <a:ext cx="10073125" cy="0"/>
          </a:xfrm>
          <a:prstGeom prst="line">
            <a:avLst/>
          </a:prstGeom>
          <a:ln w="38100" cap="flat">
            <a:solidFill>
              <a:srgbClr val="FFFFFF"/>
            </a:solidFill>
            <a:prstDash val="solid"/>
            <a:headEnd type="none" w="sm" len="sm"/>
            <a:tailEnd type="none" w="sm" len="sm"/>
          </a:ln>
        </p:spPr>
      </p:sp>
      <p:grpSp>
        <p:nvGrpSpPr>
          <p:cNvPr id="6" name="Group 6"/>
          <p:cNvGrpSpPr/>
          <p:nvPr/>
        </p:nvGrpSpPr>
        <p:grpSpPr>
          <a:xfrm>
            <a:off x="11397708" y="2159069"/>
            <a:ext cx="8005652" cy="10497574"/>
            <a:chOff x="0" y="0"/>
            <a:chExt cx="1981262" cy="2597971"/>
          </a:xfrm>
        </p:grpSpPr>
        <p:sp>
          <p:nvSpPr>
            <p:cNvPr id="7" name="Freeform 7"/>
            <p:cNvSpPr/>
            <p:nvPr/>
          </p:nvSpPr>
          <p:spPr>
            <a:xfrm>
              <a:off x="0" y="0"/>
              <a:ext cx="1981262" cy="2597971"/>
            </a:xfrm>
            <a:custGeom>
              <a:avLst/>
              <a:gdLst/>
              <a:ahLst/>
              <a:cxnLst/>
              <a:rect l="l" t="t" r="r" b="b"/>
              <a:pathLst>
                <a:path w="1981262" h="2597971">
                  <a:moveTo>
                    <a:pt x="990631" y="0"/>
                  </a:moveTo>
                  <a:cubicBezTo>
                    <a:pt x="443521" y="0"/>
                    <a:pt x="0" y="581576"/>
                    <a:pt x="0" y="1298985"/>
                  </a:cubicBezTo>
                  <a:cubicBezTo>
                    <a:pt x="0" y="2016395"/>
                    <a:pt x="443521" y="2597971"/>
                    <a:pt x="990631" y="2597971"/>
                  </a:cubicBezTo>
                  <a:cubicBezTo>
                    <a:pt x="1537742" y="2597971"/>
                    <a:pt x="1981262" y="2016395"/>
                    <a:pt x="1981262" y="1298985"/>
                  </a:cubicBezTo>
                  <a:cubicBezTo>
                    <a:pt x="1981262" y="581576"/>
                    <a:pt x="1537742" y="0"/>
                    <a:pt x="990631" y="0"/>
                  </a:cubicBezTo>
                </a:path>
              </a:pathLst>
            </a:custGeom>
            <a:solidFill>
              <a:srgbClr val="5D7F4E"/>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914568" y="8472395"/>
            <a:ext cx="3257950" cy="3257950"/>
          </a:xfrm>
          <a:custGeom>
            <a:avLst/>
            <a:gdLst/>
            <a:ahLst/>
            <a:cxnLst/>
            <a:rect l="l" t="t" r="r" b="b"/>
            <a:pathLst>
              <a:path w="3257950" h="3257950">
                <a:moveTo>
                  <a:pt x="0" y="0"/>
                </a:moveTo>
                <a:lnTo>
                  <a:pt x="3257950" y="0"/>
                </a:lnTo>
                <a:lnTo>
                  <a:pt x="3257950" y="3257950"/>
                </a:lnTo>
                <a:lnTo>
                  <a:pt x="0" y="3257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884673" y="2438570"/>
            <a:ext cx="8925324" cy="6411948"/>
          </a:xfrm>
          <a:prstGeom prst="rect">
            <a:avLst/>
          </a:prstGeom>
        </p:spPr>
        <p:txBody>
          <a:bodyPr lIns="0" tIns="0" rIns="0" bIns="0" rtlCol="0" anchor="t">
            <a:spAutoFit/>
          </a:bodyPr>
          <a:lstStyle/>
          <a:p>
            <a:pPr marL="457200" indent="-457200">
              <a:lnSpc>
                <a:spcPts val="4240"/>
              </a:lnSpc>
              <a:buFont typeface="Arial" panose="020B0604020202020204" pitchFamily="34" charset="0"/>
              <a:buChar char="•"/>
            </a:pPr>
            <a:r>
              <a:rPr lang="en-US" sz="3028" dirty="0">
                <a:solidFill>
                  <a:srgbClr val="FFFFFF"/>
                </a:solidFill>
                <a:latin typeface="Maven Pro"/>
              </a:rPr>
              <a:t>This shift from traditional to wireless, sensor-based systems poses cybersecurity challenges.</a:t>
            </a:r>
          </a:p>
          <a:p>
            <a:pPr marL="457200" indent="-457200">
              <a:lnSpc>
                <a:spcPts val="4240"/>
              </a:lnSpc>
              <a:buFont typeface="Arial" panose="020B0604020202020204" pitchFamily="34" charset="0"/>
              <a:buChar char="•"/>
            </a:pPr>
            <a:r>
              <a:rPr lang="en-US" sz="3028" dirty="0">
                <a:solidFill>
                  <a:srgbClr val="FFFFFF"/>
                </a:solidFill>
                <a:latin typeface="Maven Pro"/>
              </a:rPr>
              <a:t> Precision agriculture devices are at risk of device capture attacks, threatening sensitive data.</a:t>
            </a:r>
          </a:p>
          <a:p>
            <a:pPr marL="457200" indent="-457200">
              <a:lnSpc>
                <a:spcPts val="4240"/>
              </a:lnSpc>
              <a:buFont typeface="Arial" panose="020B0604020202020204" pitchFamily="34" charset="0"/>
              <a:buChar char="•"/>
            </a:pPr>
            <a:r>
              <a:rPr lang="en-US" sz="3028" dirty="0">
                <a:solidFill>
                  <a:srgbClr val="FFFFFF"/>
                </a:solidFill>
                <a:latin typeface="Maven Pro"/>
              </a:rPr>
              <a:t> Interconnected objects like drones and sensors communicate through machine-to-machine or cloud networks, emphasizing the need for robust authorization and trust mechanisms to safeguard vital agricultural data. </a:t>
            </a:r>
          </a:p>
          <a:p>
            <a:pPr marL="457200" indent="-457200">
              <a:lnSpc>
                <a:spcPts val="4240"/>
              </a:lnSpc>
              <a:buFont typeface="Arial" panose="020B0604020202020204" pitchFamily="34" charset="0"/>
              <a:buChar char="•"/>
            </a:pPr>
            <a:r>
              <a:rPr lang="en-US" sz="3028" dirty="0">
                <a:solidFill>
                  <a:srgbClr val="FFFFFF"/>
                </a:solidFill>
                <a:latin typeface="Maven Pro"/>
              </a:rPr>
              <a:t>This transition necessitates vigilant cybersecurity measures.</a:t>
            </a:r>
          </a:p>
        </p:txBody>
      </p:sp>
      <p:sp>
        <p:nvSpPr>
          <p:cNvPr id="11" name="Freeform 11"/>
          <p:cNvSpPr/>
          <p:nvPr/>
        </p:nvSpPr>
        <p:spPr>
          <a:xfrm>
            <a:off x="6360603" y="7342267"/>
            <a:ext cx="4453405" cy="6007966"/>
          </a:xfrm>
          <a:custGeom>
            <a:avLst/>
            <a:gdLst/>
            <a:ahLst/>
            <a:cxnLst/>
            <a:rect l="l" t="t" r="r" b="b"/>
            <a:pathLst>
              <a:path w="4453405" h="6007966">
                <a:moveTo>
                  <a:pt x="0" y="0"/>
                </a:moveTo>
                <a:lnTo>
                  <a:pt x="4453406" y="0"/>
                </a:lnTo>
                <a:lnTo>
                  <a:pt x="4453406" y="6007966"/>
                </a:lnTo>
                <a:lnTo>
                  <a:pt x="0" y="60079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1748871" y="5537958"/>
            <a:ext cx="6539129" cy="4749042"/>
          </a:xfrm>
          <a:custGeom>
            <a:avLst/>
            <a:gdLst/>
            <a:ahLst/>
            <a:cxnLst/>
            <a:rect l="l" t="t" r="r" b="b"/>
            <a:pathLst>
              <a:path w="6539129" h="4749042">
                <a:moveTo>
                  <a:pt x="0" y="0"/>
                </a:moveTo>
                <a:lnTo>
                  <a:pt x="6539129" y="0"/>
                </a:lnTo>
                <a:lnTo>
                  <a:pt x="6539129" y="4749042"/>
                </a:lnTo>
                <a:lnTo>
                  <a:pt x="0" y="4749042"/>
                </a:lnTo>
                <a:lnTo>
                  <a:pt x="0" y="0"/>
                </a:lnTo>
                <a:close/>
              </a:path>
            </a:pathLst>
          </a:custGeom>
          <a:blipFill>
            <a:blip r:embed="rId6"/>
            <a:stretch>
              <a:fillRect/>
            </a:stretch>
          </a:blipFill>
        </p:spPr>
      </p:sp>
      <p:sp>
        <p:nvSpPr>
          <p:cNvPr id="13" name="Freeform 13"/>
          <p:cNvSpPr/>
          <p:nvPr/>
        </p:nvSpPr>
        <p:spPr>
          <a:xfrm>
            <a:off x="14492484" y="2667223"/>
            <a:ext cx="2144183" cy="2144183"/>
          </a:xfrm>
          <a:custGeom>
            <a:avLst/>
            <a:gdLst/>
            <a:ahLst/>
            <a:cxnLst/>
            <a:rect l="l" t="t" r="r" b="b"/>
            <a:pathLst>
              <a:path w="2144183" h="2144183">
                <a:moveTo>
                  <a:pt x="0" y="0"/>
                </a:moveTo>
                <a:lnTo>
                  <a:pt x="2144183" y="0"/>
                </a:lnTo>
                <a:lnTo>
                  <a:pt x="2144183" y="2144184"/>
                </a:lnTo>
                <a:lnTo>
                  <a:pt x="0" y="2144184"/>
                </a:lnTo>
                <a:lnTo>
                  <a:pt x="0" y="0"/>
                </a:lnTo>
                <a:close/>
              </a:path>
            </a:pathLst>
          </a:custGeom>
          <a:blipFill>
            <a:blip r:embed="rId7"/>
            <a:stretch>
              <a:fillRect/>
            </a:stretch>
          </a:blipFill>
        </p:spPr>
      </p:sp>
      <p:sp>
        <p:nvSpPr>
          <p:cNvPr id="14" name="TextBox 14"/>
          <p:cNvSpPr txBox="1"/>
          <p:nvPr/>
        </p:nvSpPr>
        <p:spPr>
          <a:xfrm>
            <a:off x="1888685" y="1153499"/>
            <a:ext cx="11304832" cy="1160272"/>
          </a:xfrm>
          <a:prstGeom prst="rect">
            <a:avLst/>
          </a:prstGeom>
        </p:spPr>
        <p:txBody>
          <a:bodyPr lIns="0" tIns="0" rIns="0" bIns="0" rtlCol="0" anchor="t">
            <a:spAutoFit/>
          </a:bodyPr>
          <a:lstStyle/>
          <a:p>
            <a:pPr>
              <a:lnSpc>
                <a:spcPts val="9547"/>
              </a:lnSpc>
            </a:pPr>
            <a:r>
              <a:rPr lang="en-US" sz="6819">
                <a:solidFill>
                  <a:srgbClr val="FFFFFF"/>
                </a:solidFill>
                <a:latin typeface="Hind Guntur Bold"/>
              </a:rPr>
              <a:t>BUT?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D5D30"/>
        </a:solidFill>
        <a:effectLst/>
      </p:bgPr>
    </p:bg>
    <p:spTree>
      <p:nvGrpSpPr>
        <p:cNvPr id="1" name=""/>
        <p:cNvGrpSpPr/>
        <p:nvPr/>
      </p:nvGrpSpPr>
      <p:grpSpPr>
        <a:xfrm>
          <a:off x="0" y="0"/>
          <a:ext cx="0" cy="0"/>
          <a:chOff x="0" y="0"/>
          <a:chExt cx="0" cy="0"/>
        </a:xfrm>
      </p:grpSpPr>
      <p:grpSp>
        <p:nvGrpSpPr>
          <p:cNvPr id="2" name="Group 2"/>
          <p:cNvGrpSpPr/>
          <p:nvPr/>
        </p:nvGrpSpPr>
        <p:grpSpPr>
          <a:xfrm>
            <a:off x="-1543050" y="444811"/>
            <a:ext cx="3086100" cy="1167778"/>
            <a:chOff x="0" y="0"/>
            <a:chExt cx="812800" cy="307563"/>
          </a:xfrm>
        </p:grpSpPr>
        <p:sp>
          <p:nvSpPr>
            <p:cNvPr id="3" name="Freeform 3"/>
            <p:cNvSpPr/>
            <p:nvPr/>
          </p:nvSpPr>
          <p:spPr>
            <a:xfrm>
              <a:off x="0" y="0"/>
              <a:ext cx="812800" cy="307563"/>
            </a:xfrm>
            <a:custGeom>
              <a:avLst/>
              <a:gdLst/>
              <a:ahLst/>
              <a:cxnLst/>
              <a:rect l="l" t="t" r="r" b="b"/>
              <a:pathLst>
                <a:path w="812800" h="307563">
                  <a:moveTo>
                    <a:pt x="127941" y="0"/>
                  </a:moveTo>
                  <a:lnTo>
                    <a:pt x="684859" y="0"/>
                  </a:lnTo>
                  <a:cubicBezTo>
                    <a:pt x="718791" y="0"/>
                    <a:pt x="751333" y="13479"/>
                    <a:pt x="775327" y="37473"/>
                  </a:cubicBezTo>
                  <a:cubicBezTo>
                    <a:pt x="799321" y="61467"/>
                    <a:pt x="812800" y="94009"/>
                    <a:pt x="812800" y="127941"/>
                  </a:cubicBezTo>
                  <a:lnTo>
                    <a:pt x="812800" y="179622"/>
                  </a:lnTo>
                  <a:cubicBezTo>
                    <a:pt x="812800" y="250282"/>
                    <a:pt x="755519" y="307563"/>
                    <a:pt x="684859" y="307563"/>
                  </a:cubicBezTo>
                  <a:lnTo>
                    <a:pt x="127941" y="307563"/>
                  </a:lnTo>
                  <a:cubicBezTo>
                    <a:pt x="94009" y="307563"/>
                    <a:pt x="61467" y="294084"/>
                    <a:pt x="37473" y="270090"/>
                  </a:cubicBezTo>
                  <a:cubicBezTo>
                    <a:pt x="13479" y="246096"/>
                    <a:pt x="0" y="213554"/>
                    <a:pt x="0" y="179622"/>
                  </a:cubicBezTo>
                  <a:lnTo>
                    <a:pt x="0" y="127941"/>
                  </a:lnTo>
                  <a:cubicBezTo>
                    <a:pt x="0" y="94009"/>
                    <a:pt x="13479" y="61467"/>
                    <a:pt x="37473" y="37473"/>
                  </a:cubicBezTo>
                  <a:cubicBezTo>
                    <a:pt x="61467" y="13479"/>
                    <a:pt x="94009" y="0"/>
                    <a:pt x="127941" y="0"/>
                  </a:cubicBezTo>
                  <a:close/>
                </a:path>
              </a:pathLst>
            </a:custGeom>
            <a:solidFill>
              <a:srgbClr val="5D7F4E"/>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rot="-6501">
            <a:off x="1888712" y="1019175"/>
            <a:ext cx="10073125" cy="0"/>
          </a:xfrm>
          <a:prstGeom prst="line">
            <a:avLst/>
          </a:prstGeom>
          <a:ln w="38100" cap="flat">
            <a:solidFill>
              <a:srgbClr val="FFFFFF"/>
            </a:solidFill>
            <a:prstDash val="solid"/>
            <a:headEnd type="none" w="sm" len="sm"/>
            <a:tailEnd type="none" w="sm" len="sm"/>
          </a:ln>
        </p:spPr>
      </p:sp>
      <p:sp>
        <p:nvSpPr>
          <p:cNvPr id="6" name="Freeform 6"/>
          <p:cNvSpPr/>
          <p:nvPr/>
        </p:nvSpPr>
        <p:spPr>
          <a:xfrm>
            <a:off x="8158109" y="3640015"/>
            <a:ext cx="4465581" cy="6740499"/>
          </a:xfrm>
          <a:custGeom>
            <a:avLst/>
            <a:gdLst/>
            <a:ahLst/>
            <a:cxnLst/>
            <a:rect l="l" t="t" r="r" b="b"/>
            <a:pathLst>
              <a:path w="4465581" h="6740499">
                <a:moveTo>
                  <a:pt x="0" y="0"/>
                </a:moveTo>
                <a:lnTo>
                  <a:pt x="4465581" y="0"/>
                </a:lnTo>
                <a:lnTo>
                  <a:pt x="4465581" y="6740499"/>
                </a:lnTo>
                <a:lnTo>
                  <a:pt x="0" y="6740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609725" y="3640015"/>
            <a:ext cx="6666967" cy="5618285"/>
            <a:chOff x="0" y="0"/>
            <a:chExt cx="1755909" cy="1479713"/>
          </a:xfrm>
        </p:grpSpPr>
        <p:sp>
          <p:nvSpPr>
            <p:cNvPr id="8" name="Freeform 8"/>
            <p:cNvSpPr/>
            <p:nvPr/>
          </p:nvSpPr>
          <p:spPr>
            <a:xfrm>
              <a:off x="0" y="0"/>
              <a:ext cx="1755909" cy="1479713"/>
            </a:xfrm>
            <a:custGeom>
              <a:avLst/>
              <a:gdLst/>
              <a:ahLst/>
              <a:cxnLst/>
              <a:rect l="l" t="t" r="r" b="b"/>
              <a:pathLst>
                <a:path w="1755909" h="1479713">
                  <a:moveTo>
                    <a:pt x="59223" y="0"/>
                  </a:moveTo>
                  <a:lnTo>
                    <a:pt x="1696686" y="0"/>
                  </a:lnTo>
                  <a:cubicBezTo>
                    <a:pt x="1729394" y="0"/>
                    <a:pt x="1755909" y="26515"/>
                    <a:pt x="1755909" y="59223"/>
                  </a:cubicBezTo>
                  <a:lnTo>
                    <a:pt x="1755909" y="1420490"/>
                  </a:lnTo>
                  <a:cubicBezTo>
                    <a:pt x="1755909" y="1453198"/>
                    <a:pt x="1729394" y="1479713"/>
                    <a:pt x="1696686" y="1479713"/>
                  </a:cubicBezTo>
                  <a:lnTo>
                    <a:pt x="59223" y="1479713"/>
                  </a:lnTo>
                  <a:cubicBezTo>
                    <a:pt x="43516" y="1479713"/>
                    <a:pt x="28452" y="1473473"/>
                    <a:pt x="17346" y="1462367"/>
                  </a:cubicBezTo>
                  <a:cubicBezTo>
                    <a:pt x="6240" y="1451260"/>
                    <a:pt x="0" y="1436197"/>
                    <a:pt x="0" y="1420490"/>
                  </a:cubicBezTo>
                  <a:lnTo>
                    <a:pt x="0" y="59223"/>
                  </a:lnTo>
                  <a:cubicBezTo>
                    <a:pt x="0" y="26515"/>
                    <a:pt x="26515" y="0"/>
                    <a:pt x="59223" y="0"/>
                  </a:cubicBezTo>
                  <a:close/>
                </a:path>
              </a:pathLst>
            </a:custGeom>
            <a:solidFill>
              <a:srgbClr val="5D7F4E"/>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650579" y="2982698"/>
            <a:ext cx="2476212" cy="247621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92AF86"/>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038225" y="3243024"/>
            <a:ext cx="1607114" cy="1955560"/>
          </a:xfrm>
          <a:custGeom>
            <a:avLst/>
            <a:gdLst/>
            <a:ahLst/>
            <a:cxnLst/>
            <a:rect l="l" t="t" r="r" b="b"/>
            <a:pathLst>
              <a:path w="1607114" h="1955560">
                <a:moveTo>
                  <a:pt x="0" y="0"/>
                </a:moveTo>
                <a:lnTo>
                  <a:pt x="1607114" y="0"/>
                </a:lnTo>
                <a:lnTo>
                  <a:pt x="1607114" y="1955560"/>
                </a:lnTo>
                <a:lnTo>
                  <a:pt x="0" y="19555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3362615" y="5198584"/>
            <a:ext cx="4114800" cy="171550"/>
          </a:xfrm>
          <a:custGeom>
            <a:avLst/>
            <a:gdLst/>
            <a:ahLst/>
            <a:cxnLst/>
            <a:rect l="l" t="t" r="r" b="b"/>
            <a:pathLst>
              <a:path w="4114800" h="171550">
                <a:moveTo>
                  <a:pt x="0" y="0"/>
                </a:moveTo>
                <a:lnTo>
                  <a:pt x="4114800" y="0"/>
                </a:lnTo>
                <a:lnTo>
                  <a:pt x="4114800" y="171550"/>
                </a:lnTo>
                <a:lnTo>
                  <a:pt x="0" y="171550"/>
                </a:lnTo>
                <a:lnTo>
                  <a:pt x="0" y="0"/>
                </a:lnTo>
                <a:close/>
              </a:path>
            </a:pathLst>
          </a:custGeom>
          <a:blipFill>
            <a:blip r:embed="rId6">
              <a:extLst>
                <a:ext uri="{96DAC541-7B7A-43D3-8B79-37D633B846F1}">
                  <asvg:svgBlip xmlns:asvg="http://schemas.microsoft.com/office/drawing/2016/SVG/main" r:embed="rId7"/>
                </a:ext>
              </a:extLst>
            </a:blip>
            <a:stretch>
              <a:fillRect b="-2298602"/>
            </a:stretch>
          </a:blipFill>
        </p:spPr>
      </p:sp>
      <p:sp>
        <p:nvSpPr>
          <p:cNvPr id="15" name="Freeform 15"/>
          <p:cNvSpPr/>
          <p:nvPr/>
        </p:nvSpPr>
        <p:spPr>
          <a:xfrm>
            <a:off x="-282138" y="9401175"/>
            <a:ext cx="2964576" cy="1656457"/>
          </a:xfrm>
          <a:custGeom>
            <a:avLst/>
            <a:gdLst/>
            <a:ahLst/>
            <a:cxnLst/>
            <a:rect l="l" t="t" r="r" b="b"/>
            <a:pathLst>
              <a:path w="2964576" h="1656457">
                <a:moveTo>
                  <a:pt x="0" y="0"/>
                </a:moveTo>
                <a:lnTo>
                  <a:pt x="2964576" y="0"/>
                </a:lnTo>
                <a:lnTo>
                  <a:pt x="2964576" y="1656457"/>
                </a:lnTo>
                <a:lnTo>
                  <a:pt x="0" y="16564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flipH="1">
            <a:off x="15821991" y="9401175"/>
            <a:ext cx="2964576" cy="1656457"/>
          </a:xfrm>
          <a:custGeom>
            <a:avLst/>
            <a:gdLst/>
            <a:ahLst/>
            <a:cxnLst/>
            <a:rect l="l" t="t" r="r" b="b"/>
            <a:pathLst>
              <a:path w="2964576" h="1656457">
                <a:moveTo>
                  <a:pt x="2964576" y="0"/>
                </a:moveTo>
                <a:lnTo>
                  <a:pt x="0" y="0"/>
                </a:lnTo>
                <a:lnTo>
                  <a:pt x="0" y="1656457"/>
                </a:lnTo>
                <a:lnTo>
                  <a:pt x="2964576" y="1656457"/>
                </a:lnTo>
                <a:lnTo>
                  <a:pt x="2964576"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13125104" y="5533988"/>
            <a:ext cx="3687890" cy="4114800"/>
          </a:xfrm>
          <a:custGeom>
            <a:avLst/>
            <a:gdLst/>
            <a:ahLst/>
            <a:cxnLst/>
            <a:rect l="l" t="t" r="r" b="b"/>
            <a:pathLst>
              <a:path w="3687890" h="4114800">
                <a:moveTo>
                  <a:pt x="0" y="0"/>
                </a:moveTo>
                <a:lnTo>
                  <a:pt x="3687889" y="0"/>
                </a:lnTo>
                <a:lnTo>
                  <a:pt x="368788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13077175" y="700533"/>
            <a:ext cx="3735818" cy="4583826"/>
          </a:xfrm>
          <a:custGeom>
            <a:avLst/>
            <a:gdLst/>
            <a:ahLst/>
            <a:cxnLst/>
            <a:rect l="l" t="t" r="r" b="b"/>
            <a:pathLst>
              <a:path w="3735818" h="4583826">
                <a:moveTo>
                  <a:pt x="0" y="0"/>
                </a:moveTo>
                <a:lnTo>
                  <a:pt x="3735818" y="0"/>
                </a:lnTo>
                <a:lnTo>
                  <a:pt x="3735818" y="4583826"/>
                </a:lnTo>
                <a:lnTo>
                  <a:pt x="0" y="458382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TextBox 19"/>
          <p:cNvSpPr txBox="1"/>
          <p:nvPr/>
        </p:nvSpPr>
        <p:spPr>
          <a:xfrm>
            <a:off x="3419765" y="3862300"/>
            <a:ext cx="4404969" cy="1112633"/>
          </a:xfrm>
          <a:prstGeom prst="rect">
            <a:avLst/>
          </a:prstGeom>
        </p:spPr>
        <p:txBody>
          <a:bodyPr lIns="0" tIns="0" rIns="0" bIns="0" rtlCol="0" anchor="t">
            <a:spAutoFit/>
          </a:bodyPr>
          <a:lstStyle/>
          <a:p>
            <a:pPr>
              <a:lnSpc>
                <a:spcPts val="9023"/>
              </a:lnSpc>
            </a:pPr>
            <a:r>
              <a:rPr lang="en-US" sz="6445">
                <a:solidFill>
                  <a:srgbClr val="FFFFFF"/>
                </a:solidFill>
                <a:latin typeface="Maven Pro Medium"/>
              </a:rPr>
              <a:t>Aim:</a:t>
            </a:r>
          </a:p>
        </p:txBody>
      </p:sp>
      <p:sp>
        <p:nvSpPr>
          <p:cNvPr id="20" name="TextBox 20"/>
          <p:cNvSpPr txBox="1"/>
          <p:nvPr/>
        </p:nvSpPr>
        <p:spPr>
          <a:xfrm>
            <a:off x="2271233" y="5544635"/>
            <a:ext cx="5591601" cy="4036356"/>
          </a:xfrm>
          <a:prstGeom prst="rect">
            <a:avLst/>
          </a:prstGeom>
        </p:spPr>
        <p:txBody>
          <a:bodyPr lIns="0" tIns="0" rIns="0" bIns="0" rtlCol="0" anchor="t">
            <a:spAutoFit/>
          </a:bodyPr>
          <a:lstStyle/>
          <a:p>
            <a:pPr>
              <a:lnSpc>
                <a:spcPts val="4077"/>
              </a:lnSpc>
            </a:pPr>
            <a:r>
              <a:rPr lang="en-US" sz="2912">
                <a:solidFill>
                  <a:srgbClr val="FFFFFF"/>
                </a:solidFill>
                <a:latin typeface="Maven Pro"/>
              </a:rPr>
              <a:t>This research aims to address the emerging cybersecurity challenges in agriculture's digital transformation driven by IoT adoption by developing a model for IoT malware detection and classification. </a:t>
            </a:r>
          </a:p>
          <a:p>
            <a:pPr>
              <a:lnSpc>
                <a:spcPts val="4077"/>
              </a:lnSpc>
            </a:pPr>
            <a:endParaRPr lang="en-US" sz="2912">
              <a:solidFill>
                <a:srgbClr val="FFFFFF"/>
              </a:solidFill>
              <a:latin typeface="Maven Pro"/>
            </a:endParaRPr>
          </a:p>
        </p:txBody>
      </p:sp>
      <p:sp>
        <p:nvSpPr>
          <p:cNvPr id="21" name="TextBox 21"/>
          <p:cNvSpPr txBox="1"/>
          <p:nvPr/>
        </p:nvSpPr>
        <p:spPr>
          <a:xfrm>
            <a:off x="1888685" y="990600"/>
            <a:ext cx="9360933" cy="1169891"/>
          </a:xfrm>
          <a:prstGeom prst="rect">
            <a:avLst/>
          </a:prstGeom>
        </p:spPr>
        <p:txBody>
          <a:bodyPr lIns="0" tIns="0" rIns="0" bIns="0" rtlCol="0" anchor="t">
            <a:spAutoFit/>
          </a:bodyPr>
          <a:lstStyle/>
          <a:p>
            <a:pPr>
              <a:lnSpc>
                <a:spcPts val="9542"/>
              </a:lnSpc>
            </a:pPr>
            <a:r>
              <a:rPr lang="en-US" sz="6816">
                <a:solidFill>
                  <a:srgbClr val="FFFFFF"/>
                </a:solidFill>
                <a:latin typeface="Hind Guntur Bold"/>
              </a:rPr>
              <a:t>OBJECTIVE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D5D30"/>
        </a:solidFill>
        <a:effectLst/>
      </p:bgPr>
    </p:bg>
    <p:spTree>
      <p:nvGrpSpPr>
        <p:cNvPr id="1" name=""/>
        <p:cNvGrpSpPr/>
        <p:nvPr/>
      </p:nvGrpSpPr>
      <p:grpSpPr>
        <a:xfrm>
          <a:off x="0" y="0"/>
          <a:ext cx="0" cy="0"/>
          <a:chOff x="0" y="0"/>
          <a:chExt cx="0" cy="0"/>
        </a:xfrm>
      </p:grpSpPr>
      <p:grpSp>
        <p:nvGrpSpPr>
          <p:cNvPr id="2" name="Group 2"/>
          <p:cNvGrpSpPr/>
          <p:nvPr/>
        </p:nvGrpSpPr>
        <p:grpSpPr>
          <a:xfrm>
            <a:off x="-1543050" y="444811"/>
            <a:ext cx="3086100" cy="1167778"/>
            <a:chOff x="0" y="0"/>
            <a:chExt cx="812800" cy="307563"/>
          </a:xfrm>
        </p:grpSpPr>
        <p:sp>
          <p:nvSpPr>
            <p:cNvPr id="3" name="Freeform 3"/>
            <p:cNvSpPr/>
            <p:nvPr/>
          </p:nvSpPr>
          <p:spPr>
            <a:xfrm>
              <a:off x="0" y="0"/>
              <a:ext cx="812800" cy="307563"/>
            </a:xfrm>
            <a:custGeom>
              <a:avLst/>
              <a:gdLst/>
              <a:ahLst/>
              <a:cxnLst/>
              <a:rect l="l" t="t" r="r" b="b"/>
              <a:pathLst>
                <a:path w="812800" h="307563">
                  <a:moveTo>
                    <a:pt x="127941" y="0"/>
                  </a:moveTo>
                  <a:lnTo>
                    <a:pt x="684859" y="0"/>
                  </a:lnTo>
                  <a:cubicBezTo>
                    <a:pt x="718791" y="0"/>
                    <a:pt x="751333" y="13479"/>
                    <a:pt x="775327" y="37473"/>
                  </a:cubicBezTo>
                  <a:cubicBezTo>
                    <a:pt x="799321" y="61467"/>
                    <a:pt x="812800" y="94009"/>
                    <a:pt x="812800" y="127941"/>
                  </a:cubicBezTo>
                  <a:lnTo>
                    <a:pt x="812800" y="179622"/>
                  </a:lnTo>
                  <a:cubicBezTo>
                    <a:pt x="812800" y="250282"/>
                    <a:pt x="755519" y="307563"/>
                    <a:pt x="684859" y="307563"/>
                  </a:cubicBezTo>
                  <a:lnTo>
                    <a:pt x="127941" y="307563"/>
                  </a:lnTo>
                  <a:cubicBezTo>
                    <a:pt x="94009" y="307563"/>
                    <a:pt x="61467" y="294084"/>
                    <a:pt x="37473" y="270090"/>
                  </a:cubicBezTo>
                  <a:cubicBezTo>
                    <a:pt x="13479" y="246096"/>
                    <a:pt x="0" y="213554"/>
                    <a:pt x="0" y="179622"/>
                  </a:cubicBezTo>
                  <a:lnTo>
                    <a:pt x="0" y="127941"/>
                  </a:lnTo>
                  <a:cubicBezTo>
                    <a:pt x="0" y="94009"/>
                    <a:pt x="13479" y="61467"/>
                    <a:pt x="37473" y="37473"/>
                  </a:cubicBezTo>
                  <a:cubicBezTo>
                    <a:pt x="61467" y="13479"/>
                    <a:pt x="94009" y="0"/>
                    <a:pt x="127941" y="0"/>
                  </a:cubicBezTo>
                  <a:close/>
                </a:path>
              </a:pathLst>
            </a:custGeom>
            <a:solidFill>
              <a:srgbClr val="5D7F4E"/>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6925274" y="-853734"/>
            <a:ext cx="3257950" cy="3257950"/>
          </a:xfrm>
          <a:custGeom>
            <a:avLst/>
            <a:gdLst/>
            <a:ahLst/>
            <a:cxnLst/>
            <a:rect l="l" t="t" r="r" b="b"/>
            <a:pathLst>
              <a:path w="3257950" h="3257950">
                <a:moveTo>
                  <a:pt x="0" y="0"/>
                </a:moveTo>
                <a:lnTo>
                  <a:pt x="3257950" y="0"/>
                </a:lnTo>
                <a:lnTo>
                  <a:pt x="3257950" y="3257950"/>
                </a:lnTo>
                <a:lnTo>
                  <a:pt x="0" y="3257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rot="-6501">
            <a:off x="1888712" y="1019175"/>
            <a:ext cx="10073125" cy="0"/>
          </a:xfrm>
          <a:prstGeom prst="line">
            <a:avLst/>
          </a:prstGeom>
          <a:ln w="38100" cap="flat">
            <a:solidFill>
              <a:srgbClr val="FFFFFF"/>
            </a:solidFill>
            <a:prstDash val="solid"/>
            <a:headEnd type="none" w="sm" len="sm"/>
            <a:tailEnd type="none" w="sm" len="sm"/>
          </a:ln>
        </p:spPr>
      </p:sp>
      <p:sp>
        <p:nvSpPr>
          <p:cNvPr id="7" name="Freeform 7"/>
          <p:cNvSpPr/>
          <p:nvPr/>
        </p:nvSpPr>
        <p:spPr>
          <a:xfrm>
            <a:off x="7503723" y="8767850"/>
            <a:ext cx="1755526" cy="980900"/>
          </a:xfrm>
          <a:custGeom>
            <a:avLst/>
            <a:gdLst/>
            <a:ahLst/>
            <a:cxnLst/>
            <a:rect l="l" t="t" r="r" b="b"/>
            <a:pathLst>
              <a:path w="1755526" h="980900">
                <a:moveTo>
                  <a:pt x="0" y="0"/>
                </a:moveTo>
                <a:lnTo>
                  <a:pt x="1755526" y="0"/>
                </a:lnTo>
                <a:lnTo>
                  <a:pt x="1755526" y="980900"/>
                </a:lnTo>
                <a:lnTo>
                  <a:pt x="0" y="980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6441146" y="7741227"/>
            <a:ext cx="2479167" cy="4114800"/>
          </a:xfrm>
          <a:custGeom>
            <a:avLst/>
            <a:gdLst/>
            <a:ahLst/>
            <a:cxnLst/>
            <a:rect l="l" t="t" r="r" b="b"/>
            <a:pathLst>
              <a:path w="2479167" h="4114800">
                <a:moveTo>
                  <a:pt x="2479167" y="0"/>
                </a:moveTo>
                <a:lnTo>
                  <a:pt x="0" y="0"/>
                </a:lnTo>
                <a:lnTo>
                  <a:pt x="0" y="4114800"/>
                </a:lnTo>
                <a:lnTo>
                  <a:pt x="2479167" y="4114800"/>
                </a:lnTo>
                <a:lnTo>
                  <a:pt x="247916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8727298" y="0"/>
            <a:ext cx="6930044" cy="10287000"/>
          </a:xfrm>
          <a:custGeom>
            <a:avLst/>
            <a:gdLst/>
            <a:ahLst/>
            <a:cxnLst/>
            <a:rect l="l" t="t" r="r" b="b"/>
            <a:pathLst>
              <a:path w="6930044" h="10287000">
                <a:moveTo>
                  <a:pt x="0" y="0"/>
                </a:moveTo>
                <a:lnTo>
                  <a:pt x="6930043" y="0"/>
                </a:lnTo>
                <a:lnTo>
                  <a:pt x="6930043" y="10287000"/>
                </a:lnTo>
                <a:lnTo>
                  <a:pt x="0" y="10287000"/>
                </a:lnTo>
                <a:lnTo>
                  <a:pt x="0" y="0"/>
                </a:lnTo>
                <a:close/>
              </a:path>
            </a:pathLst>
          </a:custGeom>
          <a:blipFill>
            <a:blip r:embed="rId8"/>
            <a:stretch>
              <a:fillRect r="-4984"/>
            </a:stretch>
          </a:blipFill>
        </p:spPr>
      </p:sp>
      <p:sp>
        <p:nvSpPr>
          <p:cNvPr id="10" name="TextBox 10"/>
          <p:cNvSpPr txBox="1"/>
          <p:nvPr/>
        </p:nvSpPr>
        <p:spPr>
          <a:xfrm>
            <a:off x="1888685" y="990600"/>
            <a:ext cx="9360933" cy="1169891"/>
          </a:xfrm>
          <a:prstGeom prst="rect">
            <a:avLst/>
          </a:prstGeom>
        </p:spPr>
        <p:txBody>
          <a:bodyPr lIns="0" tIns="0" rIns="0" bIns="0" rtlCol="0" anchor="t">
            <a:spAutoFit/>
          </a:bodyPr>
          <a:lstStyle/>
          <a:p>
            <a:pPr>
              <a:lnSpc>
                <a:spcPts val="9542"/>
              </a:lnSpc>
            </a:pPr>
            <a:r>
              <a:rPr lang="en-US" sz="6816">
                <a:solidFill>
                  <a:srgbClr val="FFFFFF"/>
                </a:solidFill>
                <a:latin typeface="Hind Guntur Bold"/>
              </a:rPr>
              <a:t>METHODOLOGY</a:t>
            </a:r>
          </a:p>
        </p:txBody>
      </p:sp>
      <p:sp>
        <p:nvSpPr>
          <p:cNvPr id="11" name="TextBox 11"/>
          <p:cNvSpPr txBox="1"/>
          <p:nvPr/>
        </p:nvSpPr>
        <p:spPr>
          <a:xfrm>
            <a:off x="541491" y="3063850"/>
            <a:ext cx="7839995" cy="5023939"/>
          </a:xfrm>
          <a:prstGeom prst="rect">
            <a:avLst/>
          </a:prstGeom>
        </p:spPr>
        <p:txBody>
          <a:bodyPr lIns="0" tIns="0" rIns="0" bIns="0" rtlCol="0" anchor="t">
            <a:spAutoFit/>
          </a:bodyPr>
          <a:lstStyle/>
          <a:p>
            <a:pPr algn="just">
              <a:lnSpc>
                <a:spcPts val="4414"/>
              </a:lnSpc>
            </a:pPr>
            <a:r>
              <a:rPr lang="en-US" sz="3152" dirty="0">
                <a:solidFill>
                  <a:srgbClr val="FFFFFF"/>
                </a:solidFill>
                <a:latin typeface="Maven Pro"/>
              </a:rPr>
              <a:t>In the proposed model, IoT malware from the MQTT dataset has been detected and classified with the help of different machine learning algorithms such as Random Forest, CNN, Gradient Boost, and Naive Bayes which are then compared on the basis of their accuracy, F1 score, and confusion matrix. </a:t>
            </a:r>
          </a:p>
          <a:p>
            <a:pPr algn="just">
              <a:lnSpc>
                <a:spcPts val="4414"/>
              </a:lnSpc>
            </a:pPr>
            <a:endParaRPr lang="en-US" sz="3152" dirty="0">
              <a:solidFill>
                <a:srgbClr val="FFFFFF"/>
              </a:solidFill>
              <a:latin typeface="Maven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5D30"/>
        </a:solidFill>
        <a:effectLst/>
      </p:bgPr>
    </p:bg>
    <p:spTree>
      <p:nvGrpSpPr>
        <p:cNvPr id="1" name=""/>
        <p:cNvGrpSpPr/>
        <p:nvPr/>
      </p:nvGrpSpPr>
      <p:grpSpPr>
        <a:xfrm>
          <a:off x="0" y="0"/>
          <a:ext cx="0" cy="0"/>
          <a:chOff x="0" y="0"/>
          <a:chExt cx="0" cy="0"/>
        </a:xfrm>
      </p:grpSpPr>
      <p:grpSp>
        <p:nvGrpSpPr>
          <p:cNvPr id="2" name="Group 2"/>
          <p:cNvGrpSpPr/>
          <p:nvPr/>
        </p:nvGrpSpPr>
        <p:grpSpPr>
          <a:xfrm>
            <a:off x="-1543050" y="444811"/>
            <a:ext cx="3086100" cy="1167778"/>
            <a:chOff x="0" y="0"/>
            <a:chExt cx="812800" cy="307563"/>
          </a:xfrm>
        </p:grpSpPr>
        <p:sp>
          <p:nvSpPr>
            <p:cNvPr id="3" name="Freeform 3"/>
            <p:cNvSpPr/>
            <p:nvPr/>
          </p:nvSpPr>
          <p:spPr>
            <a:xfrm>
              <a:off x="0" y="0"/>
              <a:ext cx="812800" cy="307563"/>
            </a:xfrm>
            <a:custGeom>
              <a:avLst/>
              <a:gdLst/>
              <a:ahLst/>
              <a:cxnLst/>
              <a:rect l="l" t="t" r="r" b="b"/>
              <a:pathLst>
                <a:path w="812800" h="307563">
                  <a:moveTo>
                    <a:pt x="127941" y="0"/>
                  </a:moveTo>
                  <a:lnTo>
                    <a:pt x="684859" y="0"/>
                  </a:lnTo>
                  <a:cubicBezTo>
                    <a:pt x="718791" y="0"/>
                    <a:pt x="751333" y="13479"/>
                    <a:pt x="775327" y="37473"/>
                  </a:cubicBezTo>
                  <a:cubicBezTo>
                    <a:pt x="799321" y="61467"/>
                    <a:pt x="812800" y="94009"/>
                    <a:pt x="812800" y="127941"/>
                  </a:cubicBezTo>
                  <a:lnTo>
                    <a:pt x="812800" y="179622"/>
                  </a:lnTo>
                  <a:cubicBezTo>
                    <a:pt x="812800" y="250282"/>
                    <a:pt x="755519" y="307563"/>
                    <a:pt x="684859" y="307563"/>
                  </a:cubicBezTo>
                  <a:lnTo>
                    <a:pt x="127941" y="307563"/>
                  </a:lnTo>
                  <a:cubicBezTo>
                    <a:pt x="94009" y="307563"/>
                    <a:pt x="61467" y="294084"/>
                    <a:pt x="37473" y="270090"/>
                  </a:cubicBezTo>
                  <a:cubicBezTo>
                    <a:pt x="13479" y="246096"/>
                    <a:pt x="0" y="213554"/>
                    <a:pt x="0" y="179622"/>
                  </a:cubicBezTo>
                  <a:lnTo>
                    <a:pt x="0" y="127941"/>
                  </a:lnTo>
                  <a:cubicBezTo>
                    <a:pt x="0" y="94009"/>
                    <a:pt x="13479" y="61467"/>
                    <a:pt x="37473" y="37473"/>
                  </a:cubicBezTo>
                  <a:cubicBezTo>
                    <a:pt x="61467" y="13479"/>
                    <a:pt x="94009" y="0"/>
                    <a:pt x="127941" y="0"/>
                  </a:cubicBezTo>
                  <a:close/>
                </a:path>
              </a:pathLst>
            </a:custGeom>
            <a:solidFill>
              <a:srgbClr val="5D7F4E"/>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V="1">
            <a:off x="14352891" y="-3003983"/>
            <a:ext cx="4453405" cy="6007966"/>
          </a:xfrm>
          <a:custGeom>
            <a:avLst/>
            <a:gdLst/>
            <a:ahLst/>
            <a:cxnLst/>
            <a:rect l="l" t="t" r="r" b="b"/>
            <a:pathLst>
              <a:path w="4453405" h="6007966">
                <a:moveTo>
                  <a:pt x="0" y="6007966"/>
                </a:moveTo>
                <a:lnTo>
                  <a:pt x="4453405" y="6007966"/>
                </a:lnTo>
                <a:lnTo>
                  <a:pt x="4453405" y="0"/>
                </a:lnTo>
                <a:lnTo>
                  <a:pt x="0" y="0"/>
                </a:lnTo>
                <a:lnTo>
                  <a:pt x="0" y="600796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rot="-6501">
            <a:off x="1888712" y="1019175"/>
            <a:ext cx="10073125" cy="0"/>
          </a:xfrm>
          <a:prstGeom prst="line">
            <a:avLst/>
          </a:prstGeom>
          <a:ln w="38100" cap="flat">
            <a:solidFill>
              <a:srgbClr val="FFFFFF"/>
            </a:solidFill>
            <a:prstDash val="solid"/>
            <a:headEnd type="none" w="sm" len="sm"/>
            <a:tailEnd type="none" w="sm" len="sm"/>
          </a:ln>
        </p:spPr>
      </p:sp>
      <p:sp>
        <p:nvSpPr>
          <p:cNvPr id="7" name="Freeform 7"/>
          <p:cNvSpPr/>
          <p:nvPr/>
        </p:nvSpPr>
        <p:spPr>
          <a:xfrm flipH="1">
            <a:off x="-1833378" y="4598199"/>
            <a:ext cx="4453405" cy="6007966"/>
          </a:xfrm>
          <a:custGeom>
            <a:avLst/>
            <a:gdLst/>
            <a:ahLst/>
            <a:cxnLst/>
            <a:rect l="l" t="t" r="r" b="b"/>
            <a:pathLst>
              <a:path w="4453405" h="6007966">
                <a:moveTo>
                  <a:pt x="4453405" y="0"/>
                </a:moveTo>
                <a:lnTo>
                  <a:pt x="0" y="0"/>
                </a:lnTo>
                <a:lnTo>
                  <a:pt x="0" y="6007967"/>
                </a:lnTo>
                <a:lnTo>
                  <a:pt x="4453405" y="6007967"/>
                </a:lnTo>
                <a:lnTo>
                  <a:pt x="445340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flipH="1">
            <a:off x="6429116" y="-777358"/>
            <a:ext cx="2601581" cy="1453633"/>
          </a:xfrm>
          <a:custGeom>
            <a:avLst/>
            <a:gdLst/>
            <a:ahLst/>
            <a:cxnLst/>
            <a:rect l="l" t="t" r="r" b="b"/>
            <a:pathLst>
              <a:path w="2601581" h="1453633">
                <a:moveTo>
                  <a:pt x="2601581" y="0"/>
                </a:moveTo>
                <a:lnTo>
                  <a:pt x="0" y="0"/>
                </a:lnTo>
                <a:lnTo>
                  <a:pt x="0" y="1453633"/>
                </a:lnTo>
                <a:lnTo>
                  <a:pt x="2601581" y="1453633"/>
                </a:lnTo>
                <a:lnTo>
                  <a:pt x="260158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2275614" y="9451800"/>
            <a:ext cx="2601581" cy="1453633"/>
          </a:xfrm>
          <a:custGeom>
            <a:avLst/>
            <a:gdLst/>
            <a:ahLst/>
            <a:cxnLst/>
            <a:rect l="l" t="t" r="r" b="b"/>
            <a:pathLst>
              <a:path w="2601581" h="1453633">
                <a:moveTo>
                  <a:pt x="0" y="0"/>
                </a:moveTo>
                <a:lnTo>
                  <a:pt x="2601581" y="0"/>
                </a:lnTo>
                <a:lnTo>
                  <a:pt x="2601581" y="1453633"/>
                </a:lnTo>
                <a:lnTo>
                  <a:pt x="0" y="14536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a:grpSpLocks noChangeAspect="1"/>
          </p:cNvGrpSpPr>
          <p:nvPr/>
        </p:nvGrpSpPr>
        <p:grpSpPr>
          <a:xfrm>
            <a:off x="596635" y="2420552"/>
            <a:ext cx="8008848" cy="5606194"/>
            <a:chOff x="0" y="0"/>
            <a:chExt cx="6350000" cy="4445000"/>
          </a:xfrm>
        </p:grpSpPr>
        <p:sp>
          <p:nvSpPr>
            <p:cNvPr id="11" name="Freeform 11"/>
            <p:cNvSpPr/>
            <p:nvPr/>
          </p:nvSpPr>
          <p:spPr>
            <a:xfrm>
              <a:off x="0" y="0"/>
              <a:ext cx="6350000" cy="4445000"/>
            </a:xfrm>
            <a:custGeom>
              <a:avLst/>
              <a:gdLst/>
              <a:ahLst/>
              <a:cxnLst/>
              <a:rect l="l" t="t" r="r" b="b"/>
              <a:pathLst>
                <a:path w="6350000" h="4445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a:blip r:embed="rId6"/>
              <a:stretch>
                <a:fillRect l="-8316" r="-8316"/>
              </a:stretch>
            </a:blipFill>
          </p:spPr>
        </p:sp>
        <p:sp>
          <p:nvSpPr>
            <p:cNvPr id="12" name="Freeform 12"/>
            <p:cNvSpPr/>
            <p:nvPr/>
          </p:nvSpPr>
          <p:spPr>
            <a:xfrm>
              <a:off x="0" y="0"/>
              <a:ext cx="6350000" cy="4445000"/>
            </a:xfrm>
            <a:custGeom>
              <a:avLst/>
              <a:gdLst/>
              <a:ahLst/>
              <a:cxnLst/>
              <a:rect l="l" t="t" r="r" b="b"/>
              <a:pathLst>
                <a:path w="6350000" h="4445000">
                  <a:moveTo>
                    <a:pt x="6330950" y="3429000"/>
                  </a:moveTo>
                  <a:cubicBezTo>
                    <a:pt x="6330950" y="3978910"/>
                    <a:pt x="5883910" y="4425950"/>
                    <a:pt x="5334000" y="4425950"/>
                  </a:cubicBezTo>
                  <a:lnTo>
                    <a:pt x="1016000" y="4425950"/>
                  </a:lnTo>
                  <a:cubicBezTo>
                    <a:pt x="466090" y="4425950"/>
                    <a:pt x="19050" y="3978910"/>
                    <a:pt x="19050" y="3429000"/>
                  </a:cubicBezTo>
                  <a:lnTo>
                    <a:pt x="19050" y="1016000"/>
                  </a:lnTo>
                  <a:cubicBezTo>
                    <a:pt x="19050" y="466090"/>
                    <a:pt x="466090" y="19050"/>
                    <a:pt x="1016000" y="19050"/>
                  </a:cubicBezTo>
                  <a:lnTo>
                    <a:pt x="5334000" y="19050"/>
                  </a:lnTo>
                  <a:cubicBezTo>
                    <a:pt x="5883910" y="19050"/>
                    <a:pt x="6330950" y="466090"/>
                    <a:pt x="6330950" y="1016000"/>
                  </a:cubicBezTo>
                  <a:lnTo>
                    <a:pt x="6330950" y="3429000"/>
                  </a:lnTo>
                  <a:moveTo>
                    <a:pt x="6350000" y="3429000"/>
                  </a:moveTo>
                  <a:lnTo>
                    <a:pt x="6350000" y="1016000"/>
                  </a:lnTo>
                  <a:cubicBezTo>
                    <a:pt x="6350000" y="454660"/>
                    <a:pt x="5895340" y="0"/>
                    <a:pt x="5334000" y="0"/>
                  </a:cubicBezTo>
                  <a:lnTo>
                    <a:pt x="1016000" y="0"/>
                  </a:lnTo>
                  <a:cubicBezTo>
                    <a:pt x="454660" y="0"/>
                    <a:pt x="0" y="454660"/>
                    <a:pt x="0" y="1016000"/>
                  </a:cubicBezTo>
                  <a:lnTo>
                    <a:pt x="0" y="3429000"/>
                  </a:lnTo>
                  <a:cubicBezTo>
                    <a:pt x="0" y="3990340"/>
                    <a:pt x="454660" y="4445000"/>
                    <a:pt x="1016000" y="4445000"/>
                  </a:cubicBezTo>
                  <a:lnTo>
                    <a:pt x="5334000" y="4445000"/>
                  </a:lnTo>
                  <a:cubicBezTo>
                    <a:pt x="5895340" y="4445000"/>
                    <a:pt x="6350000" y="3990340"/>
                    <a:pt x="6350000" y="3429000"/>
                  </a:cubicBezTo>
                  <a:lnTo>
                    <a:pt x="6350000" y="3429000"/>
                  </a:lnTo>
                  <a:close/>
                </a:path>
              </a:pathLst>
            </a:custGeom>
            <a:solidFill>
              <a:srgbClr val="616161"/>
            </a:solidFill>
          </p:spPr>
        </p:sp>
      </p:grpSp>
      <p:grpSp>
        <p:nvGrpSpPr>
          <p:cNvPr id="13" name="Group 13"/>
          <p:cNvGrpSpPr>
            <a:grpSpLocks noChangeAspect="1"/>
          </p:cNvGrpSpPr>
          <p:nvPr/>
        </p:nvGrpSpPr>
        <p:grpSpPr>
          <a:xfrm>
            <a:off x="9418401" y="2340403"/>
            <a:ext cx="8008848" cy="5606194"/>
            <a:chOff x="0" y="0"/>
            <a:chExt cx="6350000" cy="4445000"/>
          </a:xfrm>
        </p:grpSpPr>
        <p:sp>
          <p:nvSpPr>
            <p:cNvPr id="14" name="Freeform 14"/>
            <p:cNvSpPr/>
            <p:nvPr/>
          </p:nvSpPr>
          <p:spPr>
            <a:xfrm>
              <a:off x="0" y="0"/>
              <a:ext cx="6350000" cy="4445000"/>
            </a:xfrm>
            <a:custGeom>
              <a:avLst/>
              <a:gdLst/>
              <a:ahLst/>
              <a:cxnLst/>
              <a:rect l="l" t="t" r="r" b="b"/>
              <a:pathLst>
                <a:path w="6350000" h="4445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a:blip r:embed="rId7"/>
              <a:stretch>
                <a:fillRect t="-21428" b="-21428"/>
              </a:stretch>
            </a:blipFill>
          </p:spPr>
        </p:sp>
        <p:sp>
          <p:nvSpPr>
            <p:cNvPr id="15" name="Freeform 15"/>
            <p:cNvSpPr/>
            <p:nvPr/>
          </p:nvSpPr>
          <p:spPr>
            <a:xfrm>
              <a:off x="0" y="0"/>
              <a:ext cx="6350000" cy="4445000"/>
            </a:xfrm>
            <a:custGeom>
              <a:avLst/>
              <a:gdLst/>
              <a:ahLst/>
              <a:cxnLst/>
              <a:rect l="l" t="t" r="r" b="b"/>
              <a:pathLst>
                <a:path w="6350000" h="4445000">
                  <a:moveTo>
                    <a:pt x="6330950" y="3429000"/>
                  </a:moveTo>
                  <a:cubicBezTo>
                    <a:pt x="6330950" y="3978910"/>
                    <a:pt x="5883910" y="4425950"/>
                    <a:pt x="5334000" y="4425950"/>
                  </a:cubicBezTo>
                  <a:lnTo>
                    <a:pt x="1016000" y="4425950"/>
                  </a:lnTo>
                  <a:cubicBezTo>
                    <a:pt x="466090" y="4425950"/>
                    <a:pt x="19050" y="3978910"/>
                    <a:pt x="19050" y="3429000"/>
                  </a:cubicBezTo>
                  <a:lnTo>
                    <a:pt x="19050" y="1016000"/>
                  </a:lnTo>
                  <a:cubicBezTo>
                    <a:pt x="19050" y="466090"/>
                    <a:pt x="466090" y="19050"/>
                    <a:pt x="1016000" y="19050"/>
                  </a:cubicBezTo>
                  <a:lnTo>
                    <a:pt x="5334000" y="19050"/>
                  </a:lnTo>
                  <a:cubicBezTo>
                    <a:pt x="5883910" y="19050"/>
                    <a:pt x="6330950" y="466090"/>
                    <a:pt x="6330950" y="1016000"/>
                  </a:cubicBezTo>
                  <a:lnTo>
                    <a:pt x="6330950" y="3429000"/>
                  </a:lnTo>
                  <a:moveTo>
                    <a:pt x="6350000" y="3429000"/>
                  </a:moveTo>
                  <a:lnTo>
                    <a:pt x="6350000" y="1016000"/>
                  </a:lnTo>
                  <a:cubicBezTo>
                    <a:pt x="6350000" y="454660"/>
                    <a:pt x="5895340" y="0"/>
                    <a:pt x="5334000" y="0"/>
                  </a:cubicBezTo>
                  <a:lnTo>
                    <a:pt x="1016000" y="0"/>
                  </a:lnTo>
                  <a:cubicBezTo>
                    <a:pt x="454660" y="0"/>
                    <a:pt x="0" y="454660"/>
                    <a:pt x="0" y="1016000"/>
                  </a:cubicBezTo>
                  <a:lnTo>
                    <a:pt x="0" y="3429000"/>
                  </a:lnTo>
                  <a:cubicBezTo>
                    <a:pt x="0" y="3990340"/>
                    <a:pt x="454660" y="4445000"/>
                    <a:pt x="1016000" y="4445000"/>
                  </a:cubicBezTo>
                  <a:lnTo>
                    <a:pt x="5334000" y="4445000"/>
                  </a:lnTo>
                  <a:cubicBezTo>
                    <a:pt x="5895340" y="4445000"/>
                    <a:pt x="6350000" y="3990340"/>
                    <a:pt x="6350000" y="3429000"/>
                  </a:cubicBezTo>
                  <a:lnTo>
                    <a:pt x="6350000" y="3429000"/>
                  </a:lnTo>
                  <a:close/>
                </a:path>
              </a:pathLst>
            </a:custGeom>
            <a:solidFill>
              <a:srgbClr val="616161"/>
            </a:solidFill>
          </p:spPr>
        </p:sp>
      </p:grpSp>
      <p:sp>
        <p:nvSpPr>
          <p:cNvPr id="16" name="TextBox 16"/>
          <p:cNvSpPr txBox="1"/>
          <p:nvPr/>
        </p:nvSpPr>
        <p:spPr>
          <a:xfrm>
            <a:off x="393324" y="665920"/>
            <a:ext cx="971485" cy="820810"/>
          </a:xfrm>
          <a:prstGeom prst="rect">
            <a:avLst/>
          </a:prstGeom>
        </p:spPr>
        <p:txBody>
          <a:bodyPr lIns="0" tIns="0" rIns="0" bIns="0" rtlCol="0" anchor="t">
            <a:spAutoFit/>
          </a:bodyPr>
          <a:lstStyle/>
          <a:p>
            <a:pPr>
              <a:lnSpc>
                <a:spcPts val="6725"/>
              </a:lnSpc>
            </a:pPr>
            <a:r>
              <a:rPr lang="en-US" sz="4803">
                <a:solidFill>
                  <a:srgbClr val="FFFFFF"/>
                </a:solidFill>
                <a:latin typeface="Hind Guntur Bold"/>
              </a:rPr>
              <a:t>06</a:t>
            </a:r>
          </a:p>
        </p:txBody>
      </p:sp>
      <p:sp>
        <p:nvSpPr>
          <p:cNvPr id="17" name="TextBox 17"/>
          <p:cNvSpPr txBox="1"/>
          <p:nvPr/>
        </p:nvSpPr>
        <p:spPr>
          <a:xfrm>
            <a:off x="2344997" y="8201082"/>
            <a:ext cx="4224154" cy="633367"/>
          </a:xfrm>
          <a:prstGeom prst="rect">
            <a:avLst/>
          </a:prstGeom>
        </p:spPr>
        <p:txBody>
          <a:bodyPr lIns="0" tIns="0" rIns="0" bIns="0" rtlCol="0" anchor="t">
            <a:spAutoFit/>
          </a:bodyPr>
          <a:lstStyle/>
          <a:p>
            <a:pPr algn="ctr">
              <a:lnSpc>
                <a:spcPts val="5127"/>
              </a:lnSpc>
            </a:pPr>
            <a:r>
              <a:rPr lang="en-US" sz="3662">
                <a:solidFill>
                  <a:srgbClr val="FFFFFF"/>
                </a:solidFill>
                <a:latin typeface="Maven Pro Medium"/>
              </a:rPr>
              <a:t>RANDOM FOREST</a:t>
            </a:r>
          </a:p>
        </p:txBody>
      </p:sp>
      <p:sp>
        <p:nvSpPr>
          <p:cNvPr id="18" name="TextBox 18"/>
          <p:cNvSpPr txBox="1"/>
          <p:nvPr/>
        </p:nvSpPr>
        <p:spPr>
          <a:xfrm>
            <a:off x="13265047" y="8201082"/>
            <a:ext cx="2175688" cy="633367"/>
          </a:xfrm>
          <a:prstGeom prst="rect">
            <a:avLst/>
          </a:prstGeom>
        </p:spPr>
        <p:txBody>
          <a:bodyPr lIns="0" tIns="0" rIns="0" bIns="0" rtlCol="0" anchor="t">
            <a:spAutoFit/>
          </a:bodyPr>
          <a:lstStyle/>
          <a:p>
            <a:pPr algn="ctr">
              <a:lnSpc>
                <a:spcPts val="5127"/>
              </a:lnSpc>
            </a:pPr>
            <a:r>
              <a:rPr lang="en-US" sz="3662">
                <a:solidFill>
                  <a:srgbClr val="FFFFFF"/>
                </a:solidFill>
                <a:latin typeface="Maven Pro Medium"/>
              </a:rPr>
              <a:t>CNN</a:t>
            </a:r>
          </a:p>
        </p:txBody>
      </p:sp>
      <p:sp>
        <p:nvSpPr>
          <p:cNvPr id="19" name="TextBox 19"/>
          <p:cNvSpPr txBox="1"/>
          <p:nvPr/>
        </p:nvSpPr>
        <p:spPr>
          <a:xfrm>
            <a:off x="1888685" y="990600"/>
            <a:ext cx="9360933" cy="1169891"/>
          </a:xfrm>
          <a:prstGeom prst="rect">
            <a:avLst/>
          </a:prstGeom>
        </p:spPr>
        <p:txBody>
          <a:bodyPr lIns="0" tIns="0" rIns="0" bIns="0" rtlCol="0" anchor="t">
            <a:spAutoFit/>
          </a:bodyPr>
          <a:lstStyle/>
          <a:p>
            <a:pPr>
              <a:lnSpc>
                <a:spcPts val="9542"/>
              </a:lnSpc>
            </a:pPr>
            <a:r>
              <a:rPr lang="en-US" sz="6816">
                <a:solidFill>
                  <a:srgbClr val="FFFFFF"/>
                </a:solidFill>
                <a:latin typeface="Hind Guntur Bold"/>
              </a:rPr>
              <a:t>ALGORITHMS USED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strVal val="#ppt_w*0.70"/>
                                          </p:val>
                                        </p:tav>
                                        <p:tav tm="100000">
                                          <p:val>
                                            <p:strVal val="#ppt_w"/>
                                          </p:val>
                                        </p:tav>
                                      </p:tavLst>
                                    </p:anim>
                                    <p:anim calcmode="lin" valueType="num">
                                      <p:cBhvr>
                                        <p:cTn id="15" dur="1000" fill="hold"/>
                                        <p:tgtEl>
                                          <p:spTgt spid="13"/>
                                        </p:tgtEl>
                                        <p:attrNameLst>
                                          <p:attrName>ppt_h</p:attrName>
                                        </p:attrNameLst>
                                      </p:cBhvr>
                                      <p:tavLst>
                                        <p:tav tm="0">
                                          <p:val>
                                            <p:strVal val="#ppt_h"/>
                                          </p:val>
                                        </p:tav>
                                        <p:tav tm="100000">
                                          <p:val>
                                            <p:strVal val="#ppt_h"/>
                                          </p:val>
                                        </p:tav>
                                      </p:tavLst>
                                    </p:anim>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5D30"/>
        </a:solidFill>
        <a:effectLst/>
      </p:bgPr>
    </p:bg>
    <p:spTree>
      <p:nvGrpSpPr>
        <p:cNvPr id="1" name=""/>
        <p:cNvGrpSpPr/>
        <p:nvPr/>
      </p:nvGrpSpPr>
      <p:grpSpPr>
        <a:xfrm>
          <a:off x="0" y="0"/>
          <a:ext cx="0" cy="0"/>
          <a:chOff x="0" y="0"/>
          <a:chExt cx="0" cy="0"/>
        </a:xfrm>
      </p:grpSpPr>
      <p:grpSp>
        <p:nvGrpSpPr>
          <p:cNvPr id="2" name="Group 2"/>
          <p:cNvGrpSpPr/>
          <p:nvPr/>
        </p:nvGrpSpPr>
        <p:grpSpPr>
          <a:xfrm>
            <a:off x="-1543050" y="444811"/>
            <a:ext cx="3086100" cy="1167778"/>
            <a:chOff x="0" y="0"/>
            <a:chExt cx="812800" cy="307563"/>
          </a:xfrm>
        </p:grpSpPr>
        <p:sp>
          <p:nvSpPr>
            <p:cNvPr id="3" name="Freeform 3"/>
            <p:cNvSpPr/>
            <p:nvPr/>
          </p:nvSpPr>
          <p:spPr>
            <a:xfrm>
              <a:off x="0" y="0"/>
              <a:ext cx="812800" cy="307563"/>
            </a:xfrm>
            <a:custGeom>
              <a:avLst/>
              <a:gdLst/>
              <a:ahLst/>
              <a:cxnLst/>
              <a:rect l="l" t="t" r="r" b="b"/>
              <a:pathLst>
                <a:path w="812800" h="307563">
                  <a:moveTo>
                    <a:pt x="127941" y="0"/>
                  </a:moveTo>
                  <a:lnTo>
                    <a:pt x="684859" y="0"/>
                  </a:lnTo>
                  <a:cubicBezTo>
                    <a:pt x="718791" y="0"/>
                    <a:pt x="751333" y="13479"/>
                    <a:pt x="775327" y="37473"/>
                  </a:cubicBezTo>
                  <a:cubicBezTo>
                    <a:pt x="799321" y="61467"/>
                    <a:pt x="812800" y="94009"/>
                    <a:pt x="812800" y="127941"/>
                  </a:cubicBezTo>
                  <a:lnTo>
                    <a:pt x="812800" y="179622"/>
                  </a:lnTo>
                  <a:cubicBezTo>
                    <a:pt x="812800" y="250282"/>
                    <a:pt x="755519" y="307563"/>
                    <a:pt x="684859" y="307563"/>
                  </a:cubicBezTo>
                  <a:lnTo>
                    <a:pt x="127941" y="307563"/>
                  </a:lnTo>
                  <a:cubicBezTo>
                    <a:pt x="94009" y="307563"/>
                    <a:pt x="61467" y="294084"/>
                    <a:pt x="37473" y="270090"/>
                  </a:cubicBezTo>
                  <a:cubicBezTo>
                    <a:pt x="13479" y="246096"/>
                    <a:pt x="0" y="213554"/>
                    <a:pt x="0" y="179622"/>
                  </a:cubicBezTo>
                  <a:lnTo>
                    <a:pt x="0" y="127941"/>
                  </a:lnTo>
                  <a:cubicBezTo>
                    <a:pt x="0" y="94009"/>
                    <a:pt x="13479" y="61467"/>
                    <a:pt x="37473" y="37473"/>
                  </a:cubicBezTo>
                  <a:cubicBezTo>
                    <a:pt x="61467" y="13479"/>
                    <a:pt x="94009" y="0"/>
                    <a:pt x="127941" y="0"/>
                  </a:cubicBezTo>
                  <a:close/>
                </a:path>
              </a:pathLst>
            </a:custGeom>
            <a:solidFill>
              <a:srgbClr val="5D7F4E"/>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V="1">
            <a:off x="14352891" y="-3003983"/>
            <a:ext cx="4453405" cy="6007966"/>
          </a:xfrm>
          <a:custGeom>
            <a:avLst/>
            <a:gdLst/>
            <a:ahLst/>
            <a:cxnLst/>
            <a:rect l="l" t="t" r="r" b="b"/>
            <a:pathLst>
              <a:path w="4453405" h="6007966">
                <a:moveTo>
                  <a:pt x="0" y="6007966"/>
                </a:moveTo>
                <a:lnTo>
                  <a:pt x="4453405" y="6007966"/>
                </a:lnTo>
                <a:lnTo>
                  <a:pt x="4453405" y="0"/>
                </a:lnTo>
                <a:lnTo>
                  <a:pt x="0" y="0"/>
                </a:lnTo>
                <a:lnTo>
                  <a:pt x="0" y="600796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rot="-6501">
            <a:off x="1888712" y="1019175"/>
            <a:ext cx="10073125" cy="0"/>
          </a:xfrm>
          <a:prstGeom prst="line">
            <a:avLst/>
          </a:prstGeom>
          <a:ln w="38100" cap="flat">
            <a:solidFill>
              <a:srgbClr val="FFFFFF"/>
            </a:solidFill>
            <a:prstDash val="solid"/>
            <a:headEnd type="none" w="sm" len="sm"/>
            <a:tailEnd type="none" w="sm" len="sm"/>
          </a:ln>
        </p:spPr>
      </p:sp>
      <p:sp>
        <p:nvSpPr>
          <p:cNvPr id="7" name="Freeform 7"/>
          <p:cNvSpPr/>
          <p:nvPr/>
        </p:nvSpPr>
        <p:spPr>
          <a:xfrm flipH="1">
            <a:off x="-1833378" y="4598199"/>
            <a:ext cx="4453405" cy="6007966"/>
          </a:xfrm>
          <a:custGeom>
            <a:avLst/>
            <a:gdLst/>
            <a:ahLst/>
            <a:cxnLst/>
            <a:rect l="l" t="t" r="r" b="b"/>
            <a:pathLst>
              <a:path w="4453405" h="6007966">
                <a:moveTo>
                  <a:pt x="4453405" y="0"/>
                </a:moveTo>
                <a:lnTo>
                  <a:pt x="0" y="0"/>
                </a:lnTo>
                <a:lnTo>
                  <a:pt x="0" y="6007967"/>
                </a:lnTo>
                <a:lnTo>
                  <a:pt x="4453405" y="6007967"/>
                </a:lnTo>
                <a:lnTo>
                  <a:pt x="445340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flipH="1">
            <a:off x="6429116" y="-777358"/>
            <a:ext cx="2601581" cy="1453633"/>
          </a:xfrm>
          <a:custGeom>
            <a:avLst/>
            <a:gdLst/>
            <a:ahLst/>
            <a:cxnLst/>
            <a:rect l="l" t="t" r="r" b="b"/>
            <a:pathLst>
              <a:path w="2601581" h="1453633">
                <a:moveTo>
                  <a:pt x="2601581" y="0"/>
                </a:moveTo>
                <a:lnTo>
                  <a:pt x="0" y="0"/>
                </a:lnTo>
                <a:lnTo>
                  <a:pt x="0" y="1453633"/>
                </a:lnTo>
                <a:lnTo>
                  <a:pt x="2601581" y="1453633"/>
                </a:lnTo>
                <a:lnTo>
                  <a:pt x="260158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2275614" y="9451800"/>
            <a:ext cx="2601581" cy="1453633"/>
          </a:xfrm>
          <a:custGeom>
            <a:avLst/>
            <a:gdLst/>
            <a:ahLst/>
            <a:cxnLst/>
            <a:rect l="l" t="t" r="r" b="b"/>
            <a:pathLst>
              <a:path w="2601581" h="1453633">
                <a:moveTo>
                  <a:pt x="0" y="0"/>
                </a:moveTo>
                <a:lnTo>
                  <a:pt x="2601581" y="0"/>
                </a:lnTo>
                <a:lnTo>
                  <a:pt x="2601581" y="1453633"/>
                </a:lnTo>
                <a:lnTo>
                  <a:pt x="0" y="14536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a:grpSpLocks noChangeAspect="1"/>
          </p:cNvGrpSpPr>
          <p:nvPr/>
        </p:nvGrpSpPr>
        <p:grpSpPr>
          <a:xfrm>
            <a:off x="10102955" y="2340403"/>
            <a:ext cx="8008848" cy="5606194"/>
            <a:chOff x="0" y="0"/>
            <a:chExt cx="6350000" cy="4445000"/>
          </a:xfrm>
        </p:grpSpPr>
        <p:sp>
          <p:nvSpPr>
            <p:cNvPr id="11" name="Freeform 11"/>
            <p:cNvSpPr/>
            <p:nvPr/>
          </p:nvSpPr>
          <p:spPr>
            <a:xfrm>
              <a:off x="0" y="0"/>
              <a:ext cx="6350000" cy="4445000"/>
            </a:xfrm>
            <a:custGeom>
              <a:avLst/>
              <a:gdLst/>
              <a:ahLst/>
              <a:cxnLst/>
              <a:rect l="l" t="t" r="r" b="b"/>
              <a:pathLst>
                <a:path w="6350000" h="4445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a:blip r:embed="rId6"/>
              <a:stretch>
                <a:fillRect t="-8101" b="-8101"/>
              </a:stretch>
            </a:blipFill>
          </p:spPr>
        </p:sp>
        <p:sp>
          <p:nvSpPr>
            <p:cNvPr id="12" name="Freeform 12"/>
            <p:cNvSpPr/>
            <p:nvPr/>
          </p:nvSpPr>
          <p:spPr>
            <a:xfrm>
              <a:off x="0" y="0"/>
              <a:ext cx="6350000" cy="4445000"/>
            </a:xfrm>
            <a:custGeom>
              <a:avLst/>
              <a:gdLst/>
              <a:ahLst/>
              <a:cxnLst/>
              <a:rect l="l" t="t" r="r" b="b"/>
              <a:pathLst>
                <a:path w="6350000" h="4445000">
                  <a:moveTo>
                    <a:pt x="6330950" y="3429000"/>
                  </a:moveTo>
                  <a:cubicBezTo>
                    <a:pt x="6330950" y="3978910"/>
                    <a:pt x="5883910" y="4425950"/>
                    <a:pt x="5334000" y="4425950"/>
                  </a:cubicBezTo>
                  <a:lnTo>
                    <a:pt x="1016000" y="4425950"/>
                  </a:lnTo>
                  <a:cubicBezTo>
                    <a:pt x="466090" y="4425950"/>
                    <a:pt x="19050" y="3978910"/>
                    <a:pt x="19050" y="3429000"/>
                  </a:cubicBezTo>
                  <a:lnTo>
                    <a:pt x="19050" y="1016000"/>
                  </a:lnTo>
                  <a:cubicBezTo>
                    <a:pt x="19050" y="466090"/>
                    <a:pt x="466090" y="19050"/>
                    <a:pt x="1016000" y="19050"/>
                  </a:cubicBezTo>
                  <a:lnTo>
                    <a:pt x="5334000" y="19050"/>
                  </a:lnTo>
                  <a:cubicBezTo>
                    <a:pt x="5883910" y="19050"/>
                    <a:pt x="6330950" y="466090"/>
                    <a:pt x="6330950" y="1016000"/>
                  </a:cubicBezTo>
                  <a:lnTo>
                    <a:pt x="6330950" y="3429000"/>
                  </a:lnTo>
                  <a:moveTo>
                    <a:pt x="6350000" y="3429000"/>
                  </a:moveTo>
                  <a:lnTo>
                    <a:pt x="6350000" y="1016000"/>
                  </a:lnTo>
                  <a:cubicBezTo>
                    <a:pt x="6350000" y="454660"/>
                    <a:pt x="5895340" y="0"/>
                    <a:pt x="5334000" y="0"/>
                  </a:cubicBezTo>
                  <a:lnTo>
                    <a:pt x="1016000" y="0"/>
                  </a:lnTo>
                  <a:cubicBezTo>
                    <a:pt x="454660" y="0"/>
                    <a:pt x="0" y="454660"/>
                    <a:pt x="0" y="1016000"/>
                  </a:cubicBezTo>
                  <a:lnTo>
                    <a:pt x="0" y="3429000"/>
                  </a:lnTo>
                  <a:cubicBezTo>
                    <a:pt x="0" y="3990340"/>
                    <a:pt x="454660" y="4445000"/>
                    <a:pt x="1016000" y="4445000"/>
                  </a:cubicBezTo>
                  <a:lnTo>
                    <a:pt x="5334000" y="4445000"/>
                  </a:lnTo>
                  <a:cubicBezTo>
                    <a:pt x="5895340" y="4445000"/>
                    <a:pt x="6350000" y="3990340"/>
                    <a:pt x="6350000" y="3429000"/>
                  </a:cubicBezTo>
                  <a:lnTo>
                    <a:pt x="6350000" y="3429000"/>
                  </a:lnTo>
                  <a:close/>
                </a:path>
              </a:pathLst>
            </a:custGeom>
            <a:solidFill>
              <a:srgbClr val="616161"/>
            </a:solidFill>
          </p:spPr>
        </p:sp>
      </p:grpSp>
      <p:sp>
        <p:nvSpPr>
          <p:cNvPr id="13" name="Freeform 13"/>
          <p:cNvSpPr/>
          <p:nvPr/>
        </p:nvSpPr>
        <p:spPr>
          <a:xfrm>
            <a:off x="547871" y="2595056"/>
            <a:ext cx="9061136" cy="5096889"/>
          </a:xfrm>
          <a:custGeom>
            <a:avLst/>
            <a:gdLst/>
            <a:ahLst/>
            <a:cxnLst/>
            <a:rect l="l" t="t" r="r" b="b"/>
            <a:pathLst>
              <a:path w="9061136" h="5096889">
                <a:moveTo>
                  <a:pt x="0" y="0"/>
                </a:moveTo>
                <a:lnTo>
                  <a:pt x="9061136" y="0"/>
                </a:lnTo>
                <a:lnTo>
                  <a:pt x="9061136" y="5096888"/>
                </a:lnTo>
                <a:lnTo>
                  <a:pt x="0" y="5096888"/>
                </a:lnTo>
                <a:lnTo>
                  <a:pt x="0" y="0"/>
                </a:lnTo>
                <a:close/>
              </a:path>
            </a:pathLst>
          </a:custGeom>
          <a:blipFill>
            <a:blip r:embed="rId7"/>
            <a:stretch>
              <a:fillRect/>
            </a:stretch>
          </a:blipFill>
        </p:spPr>
      </p:sp>
      <p:sp>
        <p:nvSpPr>
          <p:cNvPr id="14" name="TextBox 14"/>
          <p:cNvSpPr txBox="1"/>
          <p:nvPr/>
        </p:nvSpPr>
        <p:spPr>
          <a:xfrm>
            <a:off x="2344997" y="8201082"/>
            <a:ext cx="4224154" cy="633367"/>
          </a:xfrm>
          <a:prstGeom prst="rect">
            <a:avLst/>
          </a:prstGeom>
        </p:spPr>
        <p:txBody>
          <a:bodyPr lIns="0" tIns="0" rIns="0" bIns="0" rtlCol="0" anchor="t">
            <a:spAutoFit/>
          </a:bodyPr>
          <a:lstStyle/>
          <a:p>
            <a:pPr algn="ctr">
              <a:lnSpc>
                <a:spcPts val="5127"/>
              </a:lnSpc>
            </a:pPr>
            <a:r>
              <a:rPr lang="en-US" sz="3662">
                <a:solidFill>
                  <a:srgbClr val="FFFFFF"/>
                </a:solidFill>
                <a:latin typeface="Maven Pro Medium"/>
              </a:rPr>
              <a:t>GRADIENT BOOST</a:t>
            </a:r>
          </a:p>
        </p:txBody>
      </p:sp>
      <p:sp>
        <p:nvSpPr>
          <p:cNvPr id="15" name="TextBox 15"/>
          <p:cNvSpPr txBox="1"/>
          <p:nvPr/>
        </p:nvSpPr>
        <p:spPr>
          <a:xfrm>
            <a:off x="12895347" y="8201082"/>
            <a:ext cx="3314546" cy="633367"/>
          </a:xfrm>
          <a:prstGeom prst="rect">
            <a:avLst/>
          </a:prstGeom>
        </p:spPr>
        <p:txBody>
          <a:bodyPr lIns="0" tIns="0" rIns="0" bIns="0" rtlCol="0" anchor="t">
            <a:spAutoFit/>
          </a:bodyPr>
          <a:lstStyle/>
          <a:p>
            <a:pPr algn="ctr">
              <a:lnSpc>
                <a:spcPts val="5127"/>
              </a:lnSpc>
            </a:pPr>
            <a:r>
              <a:rPr lang="en-US" sz="3662">
                <a:solidFill>
                  <a:srgbClr val="FFFFFF"/>
                </a:solidFill>
                <a:latin typeface="Maven Pro Medium"/>
              </a:rPr>
              <a:t>NAIVE BAYES</a:t>
            </a:r>
          </a:p>
        </p:txBody>
      </p:sp>
      <p:sp>
        <p:nvSpPr>
          <p:cNvPr id="16" name="TextBox 16"/>
          <p:cNvSpPr txBox="1"/>
          <p:nvPr/>
        </p:nvSpPr>
        <p:spPr>
          <a:xfrm>
            <a:off x="1888685" y="990600"/>
            <a:ext cx="9360933" cy="1169891"/>
          </a:xfrm>
          <a:prstGeom prst="rect">
            <a:avLst/>
          </a:prstGeom>
        </p:spPr>
        <p:txBody>
          <a:bodyPr lIns="0" tIns="0" rIns="0" bIns="0" rtlCol="0" anchor="t">
            <a:spAutoFit/>
          </a:bodyPr>
          <a:lstStyle/>
          <a:p>
            <a:pPr>
              <a:lnSpc>
                <a:spcPts val="9542"/>
              </a:lnSpc>
            </a:pPr>
            <a:r>
              <a:rPr lang="en-US" sz="6816">
                <a:solidFill>
                  <a:srgbClr val="FFFFFF"/>
                </a:solidFill>
                <a:latin typeface="Hind Guntur Bold"/>
              </a:rPr>
              <a:t>ALGORITHMS USED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ppt_w</p:attrName>
                                        </p:attrNameLst>
                                      </p:cBhvr>
                                      <p:tavLst>
                                        <p:tav tm="0">
                                          <p:val>
                                            <p:strVal val="#ppt_w*0.70"/>
                                          </p:val>
                                        </p:tav>
                                        <p:tav tm="100000">
                                          <p:val>
                                            <p:strVal val="#ppt_w"/>
                                          </p:val>
                                        </p:tav>
                                      </p:tavLst>
                                    </p:anim>
                                    <p:anim calcmode="lin" valueType="num">
                                      <p:cBhvr>
                                        <p:cTn id="15" dur="1000" fill="hold"/>
                                        <p:tgtEl>
                                          <p:spTgt spid="10"/>
                                        </p:tgtEl>
                                        <p:attrNameLst>
                                          <p:attrName>ppt_h</p:attrName>
                                        </p:attrNameLst>
                                      </p:cBhvr>
                                      <p:tavLst>
                                        <p:tav tm="0">
                                          <p:val>
                                            <p:strVal val="#ppt_h"/>
                                          </p:val>
                                        </p:tav>
                                        <p:tav tm="100000">
                                          <p:val>
                                            <p:strVal val="#ppt_h"/>
                                          </p:val>
                                        </p:tav>
                                      </p:tavLst>
                                    </p:anim>
                                    <p:animEffect transition="in" filter="fade">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5D30"/>
        </a:solidFill>
        <a:effectLst/>
      </p:bgPr>
    </p:bg>
    <p:spTree>
      <p:nvGrpSpPr>
        <p:cNvPr id="1" name=""/>
        <p:cNvGrpSpPr/>
        <p:nvPr/>
      </p:nvGrpSpPr>
      <p:grpSpPr>
        <a:xfrm>
          <a:off x="0" y="0"/>
          <a:ext cx="0" cy="0"/>
          <a:chOff x="0" y="0"/>
          <a:chExt cx="0" cy="0"/>
        </a:xfrm>
      </p:grpSpPr>
      <p:grpSp>
        <p:nvGrpSpPr>
          <p:cNvPr id="2" name="Group 2"/>
          <p:cNvGrpSpPr/>
          <p:nvPr/>
        </p:nvGrpSpPr>
        <p:grpSpPr>
          <a:xfrm>
            <a:off x="-1543050" y="444811"/>
            <a:ext cx="3086100" cy="1167778"/>
            <a:chOff x="0" y="0"/>
            <a:chExt cx="812800" cy="307563"/>
          </a:xfrm>
        </p:grpSpPr>
        <p:sp>
          <p:nvSpPr>
            <p:cNvPr id="3" name="Freeform 3"/>
            <p:cNvSpPr/>
            <p:nvPr/>
          </p:nvSpPr>
          <p:spPr>
            <a:xfrm>
              <a:off x="0" y="0"/>
              <a:ext cx="812800" cy="307563"/>
            </a:xfrm>
            <a:custGeom>
              <a:avLst/>
              <a:gdLst/>
              <a:ahLst/>
              <a:cxnLst/>
              <a:rect l="l" t="t" r="r" b="b"/>
              <a:pathLst>
                <a:path w="812800" h="307563">
                  <a:moveTo>
                    <a:pt x="127941" y="0"/>
                  </a:moveTo>
                  <a:lnTo>
                    <a:pt x="684859" y="0"/>
                  </a:lnTo>
                  <a:cubicBezTo>
                    <a:pt x="718791" y="0"/>
                    <a:pt x="751333" y="13479"/>
                    <a:pt x="775327" y="37473"/>
                  </a:cubicBezTo>
                  <a:cubicBezTo>
                    <a:pt x="799321" y="61467"/>
                    <a:pt x="812800" y="94009"/>
                    <a:pt x="812800" y="127941"/>
                  </a:cubicBezTo>
                  <a:lnTo>
                    <a:pt x="812800" y="179622"/>
                  </a:lnTo>
                  <a:cubicBezTo>
                    <a:pt x="812800" y="250282"/>
                    <a:pt x="755519" y="307563"/>
                    <a:pt x="684859" y="307563"/>
                  </a:cubicBezTo>
                  <a:lnTo>
                    <a:pt x="127941" y="307563"/>
                  </a:lnTo>
                  <a:cubicBezTo>
                    <a:pt x="94009" y="307563"/>
                    <a:pt x="61467" y="294084"/>
                    <a:pt x="37473" y="270090"/>
                  </a:cubicBezTo>
                  <a:cubicBezTo>
                    <a:pt x="13479" y="246096"/>
                    <a:pt x="0" y="213554"/>
                    <a:pt x="0" y="179622"/>
                  </a:cubicBezTo>
                  <a:lnTo>
                    <a:pt x="0" y="127941"/>
                  </a:lnTo>
                  <a:cubicBezTo>
                    <a:pt x="0" y="94009"/>
                    <a:pt x="13479" y="61467"/>
                    <a:pt x="37473" y="37473"/>
                  </a:cubicBezTo>
                  <a:cubicBezTo>
                    <a:pt x="61467" y="13479"/>
                    <a:pt x="94009" y="0"/>
                    <a:pt x="127941" y="0"/>
                  </a:cubicBezTo>
                  <a:close/>
                </a:path>
              </a:pathLst>
            </a:custGeom>
            <a:solidFill>
              <a:srgbClr val="5D7F4E"/>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flipV="1">
            <a:off x="15896086" y="-1537067"/>
            <a:ext cx="3024227" cy="5093435"/>
          </a:xfrm>
          <a:custGeom>
            <a:avLst/>
            <a:gdLst/>
            <a:ahLst/>
            <a:cxnLst/>
            <a:rect l="l" t="t" r="r" b="b"/>
            <a:pathLst>
              <a:path w="3024227" h="5093435">
                <a:moveTo>
                  <a:pt x="3024227" y="5093434"/>
                </a:moveTo>
                <a:lnTo>
                  <a:pt x="0" y="5093434"/>
                </a:lnTo>
                <a:lnTo>
                  <a:pt x="0" y="0"/>
                </a:lnTo>
                <a:lnTo>
                  <a:pt x="3024227" y="0"/>
                </a:lnTo>
                <a:lnTo>
                  <a:pt x="3024227" y="509343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rot="-6501">
            <a:off x="1888712" y="1019175"/>
            <a:ext cx="10073125" cy="0"/>
          </a:xfrm>
          <a:prstGeom prst="line">
            <a:avLst/>
          </a:prstGeom>
          <a:ln w="38100" cap="flat">
            <a:solidFill>
              <a:srgbClr val="FFFFFF"/>
            </a:solidFill>
            <a:prstDash val="solid"/>
            <a:headEnd type="none" w="sm" len="sm"/>
            <a:tailEnd type="none" w="sm" len="sm"/>
          </a:ln>
        </p:spPr>
      </p:sp>
      <p:grpSp>
        <p:nvGrpSpPr>
          <p:cNvPr id="7" name="Group 7"/>
          <p:cNvGrpSpPr/>
          <p:nvPr/>
        </p:nvGrpSpPr>
        <p:grpSpPr>
          <a:xfrm>
            <a:off x="592933" y="2160491"/>
            <a:ext cx="6519083" cy="7329214"/>
            <a:chOff x="0" y="0"/>
            <a:chExt cx="8692110" cy="9772286"/>
          </a:xfrm>
        </p:grpSpPr>
        <p:sp>
          <p:nvSpPr>
            <p:cNvPr id="8" name="TextBox 8"/>
            <p:cNvSpPr txBox="1"/>
            <p:nvPr/>
          </p:nvSpPr>
          <p:spPr>
            <a:xfrm>
              <a:off x="3107139" y="-28575"/>
              <a:ext cx="1360477" cy="384661"/>
            </a:xfrm>
            <a:prstGeom prst="rect">
              <a:avLst/>
            </a:prstGeom>
          </p:spPr>
          <p:txBody>
            <a:bodyPr lIns="0" tIns="0" rIns="0" bIns="0" rtlCol="0" anchor="t">
              <a:spAutoFit/>
            </a:bodyPr>
            <a:lstStyle/>
            <a:p>
              <a:pPr algn="l">
                <a:lnSpc>
                  <a:spcPts val="2505"/>
                </a:lnSpc>
              </a:pPr>
              <a:r>
                <a:rPr lang="en-US" sz="1789">
                  <a:solidFill>
                    <a:srgbClr val="FFFFFF"/>
                  </a:solidFill>
                  <a:latin typeface="Canva Sans"/>
                </a:rPr>
                <a:t>Accuracy</a:t>
              </a:r>
            </a:p>
          </p:txBody>
        </p:sp>
        <p:sp>
          <p:nvSpPr>
            <p:cNvPr id="9" name="TextBox 9"/>
            <p:cNvSpPr txBox="1"/>
            <p:nvPr/>
          </p:nvSpPr>
          <p:spPr>
            <a:xfrm>
              <a:off x="5035838" y="-28575"/>
              <a:ext cx="1248164" cy="384661"/>
            </a:xfrm>
            <a:prstGeom prst="rect">
              <a:avLst/>
            </a:prstGeom>
          </p:spPr>
          <p:txBody>
            <a:bodyPr lIns="0" tIns="0" rIns="0" bIns="0" rtlCol="0" anchor="t">
              <a:spAutoFit/>
            </a:bodyPr>
            <a:lstStyle/>
            <a:p>
              <a:pPr algn="l">
                <a:lnSpc>
                  <a:spcPts val="2505"/>
                </a:lnSpc>
              </a:pPr>
              <a:r>
                <a:rPr lang="en-US" sz="1789">
                  <a:solidFill>
                    <a:srgbClr val="FFFFFF"/>
                  </a:solidFill>
                  <a:latin typeface="Canva Sans"/>
                </a:rPr>
                <a:t>F1 Score</a:t>
              </a:r>
            </a:p>
          </p:txBody>
        </p:sp>
        <p:grpSp>
          <p:nvGrpSpPr>
            <p:cNvPr id="10" name="Group 10"/>
            <p:cNvGrpSpPr>
              <a:grpSpLocks noChangeAspect="1"/>
            </p:cNvGrpSpPr>
            <p:nvPr/>
          </p:nvGrpSpPr>
          <p:grpSpPr>
            <a:xfrm>
              <a:off x="2879850" y="121221"/>
              <a:ext cx="2042343" cy="113644"/>
              <a:chOff x="2772134" y="-619760"/>
              <a:chExt cx="2738834" cy="152400"/>
            </a:xfrm>
          </p:grpSpPr>
          <p:sp>
            <p:nvSpPr>
              <p:cNvPr id="11" name="Freeform 11"/>
              <p:cNvSpPr/>
              <p:nvPr/>
            </p:nvSpPr>
            <p:spPr>
              <a:xfrm>
                <a:off x="2772134"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DBF1D2"/>
              </a:solidFill>
            </p:spPr>
          </p:sp>
          <p:sp>
            <p:nvSpPr>
              <p:cNvPr id="12" name="Freeform 12"/>
              <p:cNvSpPr/>
              <p:nvPr/>
            </p:nvSpPr>
            <p:spPr>
              <a:xfrm>
                <a:off x="5358569"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5D7F4E"/>
              </a:solidFill>
            </p:spPr>
          </p:sp>
        </p:grpSp>
        <p:sp>
          <p:nvSpPr>
            <p:cNvPr id="13" name="TextBox 13"/>
            <p:cNvSpPr txBox="1"/>
            <p:nvPr/>
          </p:nvSpPr>
          <p:spPr>
            <a:xfrm rot="-2700000">
              <a:off x="-60465" y="8656955"/>
              <a:ext cx="2225979" cy="384661"/>
            </a:xfrm>
            <a:prstGeom prst="rect">
              <a:avLst/>
            </a:prstGeom>
          </p:spPr>
          <p:txBody>
            <a:bodyPr lIns="0" tIns="0" rIns="0" bIns="0" rtlCol="0" anchor="t">
              <a:spAutoFit/>
            </a:bodyPr>
            <a:lstStyle/>
            <a:p>
              <a:pPr algn="ctr">
                <a:lnSpc>
                  <a:spcPts val="2505"/>
                </a:lnSpc>
              </a:pPr>
              <a:r>
                <a:rPr lang="en-US" sz="1789">
                  <a:solidFill>
                    <a:srgbClr val="FFFFFF"/>
                  </a:solidFill>
                  <a:latin typeface="Canva Sans"/>
                </a:rPr>
                <a:t>Random Forest</a:t>
              </a:r>
            </a:p>
          </p:txBody>
        </p:sp>
        <p:sp>
          <p:nvSpPr>
            <p:cNvPr id="14" name="TextBox 14"/>
            <p:cNvSpPr txBox="1"/>
            <p:nvPr/>
          </p:nvSpPr>
          <p:spPr>
            <a:xfrm rot="-2700000">
              <a:off x="3283696" y="8108099"/>
              <a:ext cx="673580" cy="384661"/>
            </a:xfrm>
            <a:prstGeom prst="rect">
              <a:avLst/>
            </a:prstGeom>
          </p:spPr>
          <p:txBody>
            <a:bodyPr lIns="0" tIns="0" rIns="0" bIns="0" rtlCol="0" anchor="t">
              <a:spAutoFit/>
            </a:bodyPr>
            <a:lstStyle/>
            <a:p>
              <a:pPr algn="ctr">
                <a:lnSpc>
                  <a:spcPts val="2505"/>
                </a:lnSpc>
              </a:pPr>
              <a:r>
                <a:rPr lang="en-US" sz="1789">
                  <a:solidFill>
                    <a:srgbClr val="FFFFFF"/>
                  </a:solidFill>
                  <a:latin typeface="Canva Sans"/>
                </a:rPr>
                <a:t>CNN</a:t>
              </a:r>
            </a:p>
          </p:txBody>
        </p:sp>
        <p:sp>
          <p:nvSpPr>
            <p:cNvPr id="15" name="TextBox 15"/>
            <p:cNvSpPr txBox="1"/>
            <p:nvPr/>
          </p:nvSpPr>
          <p:spPr>
            <a:xfrm rot="-2700000">
              <a:off x="3987724" y="8652822"/>
              <a:ext cx="2214289" cy="384661"/>
            </a:xfrm>
            <a:prstGeom prst="rect">
              <a:avLst/>
            </a:prstGeom>
          </p:spPr>
          <p:txBody>
            <a:bodyPr lIns="0" tIns="0" rIns="0" bIns="0" rtlCol="0" anchor="t">
              <a:spAutoFit/>
            </a:bodyPr>
            <a:lstStyle/>
            <a:p>
              <a:pPr algn="ctr">
                <a:lnSpc>
                  <a:spcPts val="2505"/>
                </a:lnSpc>
              </a:pPr>
              <a:r>
                <a:rPr lang="en-US" sz="1789">
                  <a:solidFill>
                    <a:srgbClr val="FFFFFF"/>
                  </a:solidFill>
                  <a:latin typeface="Canva Sans"/>
                </a:rPr>
                <a:t>Gradient Boost</a:t>
              </a:r>
            </a:p>
          </p:txBody>
        </p:sp>
        <p:sp>
          <p:nvSpPr>
            <p:cNvPr id="16" name="TextBox 16"/>
            <p:cNvSpPr txBox="1"/>
            <p:nvPr/>
          </p:nvSpPr>
          <p:spPr>
            <a:xfrm rot="-2700000">
              <a:off x="6381068" y="8497807"/>
              <a:ext cx="1775841" cy="384661"/>
            </a:xfrm>
            <a:prstGeom prst="rect">
              <a:avLst/>
            </a:prstGeom>
          </p:spPr>
          <p:txBody>
            <a:bodyPr lIns="0" tIns="0" rIns="0" bIns="0" rtlCol="0" anchor="t">
              <a:spAutoFit/>
            </a:bodyPr>
            <a:lstStyle/>
            <a:p>
              <a:pPr algn="ctr">
                <a:lnSpc>
                  <a:spcPts val="2505"/>
                </a:lnSpc>
              </a:pPr>
              <a:r>
                <a:rPr lang="en-US" sz="1789">
                  <a:solidFill>
                    <a:srgbClr val="FFFFFF"/>
                  </a:solidFill>
                  <a:latin typeface="Canva Sans"/>
                </a:rPr>
                <a:t>Naive Bayes</a:t>
              </a:r>
            </a:p>
          </p:txBody>
        </p:sp>
        <p:sp>
          <p:nvSpPr>
            <p:cNvPr id="17" name="TextBox 17"/>
            <p:cNvSpPr txBox="1"/>
            <p:nvPr/>
          </p:nvSpPr>
          <p:spPr>
            <a:xfrm>
              <a:off x="0" y="376757"/>
              <a:ext cx="661150" cy="384661"/>
            </a:xfrm>
            <a:prstGeom prst="rect">
              <a:avLst/>
            </a:prstGeom>
          </p:spPr>
          <p:txBody>
            <a:bodyPr lIns="0" tIns="0" rIns="0" bIns="0" rtlCol="0" anchor="t">
              <a:spAutoFit/>
            </a:bodyPr>
            <a:lstStyle/>
            <a:p>
              <a:pPr algn="r">
                <a:lnSpc>
                  <a:spcPts val="2505"/>
                </a:lnSpc>
              </a:pPr>
              <a:r>
                <a:rPr lang="en-US" sz="1789">
                  <a:solidFill>
                    <a:srgbClr val="FFFFFF"/>
                  </a:solidFill>
                  <a:latin typeface="Canva Sans"/>
                </a:rPr>
                <a:t>100 </a:t>
              </a:r>
            </a:p>
          </p:txBody>
        </p:sp>
        <p:sp>
          <p:nvSpPr>
            <p:cNvPr id="18" name="TextBox 18"/>
            <p:cNvSpPr txBox="1"/>
            <p:nvPr/>
          </p:nvSpPr>
          <p:spPr>
            <a:xfrm>
              <a:off x="258363" y="2166617"/>
              <a:ext cx="402786" cy="384661"/>
            </a:xfrm>
            <a:prstGeom prst="rect">
              <a:avLst/>
            </a:prstGeom>
          </p:spPr>
          <p:txBody>
            <a:bodyPr lIns="0" tIns="0" rIns="0" bIns="0" rtlCol="0" anchor="t">
              <a:spAutoFit/>
            </a:bodyPr>
            <a:lstStyle/>
            <a:p>
              <a:pPr algn="r">
                <a:lnSpc>
                  <a:spcPts val="2505"/>
                </a:lnSpc>
              </a:pPr>
              <a:r>
                <a:rPr lang="en-US" sz="1789">
                  <a:solidFill>
                    <a:srgbClr val="FFFFFF"/>
                  </a:solidFill>
                  <a:latin typeface="Canva Sans"/>
                </a:rPr>
                <a:t>75 </a:t>
              </a:r>
            </a:p>
          </p:txBody>
        </p:sp>
        <p:sp>
          <p:nvSpPr>
            <p:cNvPr id="19" name="TextBox 19"/>
            <p:cNvSpPr txBox="1"/>
            <p:nvPr/>
          </p:nvSpPr>
          <p:spPr>
            <a:xfrm>
              <a:off x="195030" y="3956478"/>
              <a:ext cx="466119" cy="384661"/>
            </a:xfrm>
            <a:prstGeom prst="rect">
              <a:avLst/>
            </a:prstGeom>
          </p:spPr>
          <p:txBody>
            <a:bodyPr lIns="0" tIns="0" rIns="0" bIns="0" rtlCol="0" anchor="t">
              <a:spAutoFit/>
            </a:bodyPr>
            <a:lstStyle/>
            <a:p>
              <a:pPr algn="r">
                <a:lnSpc>
                  <a:spcPts val="2505"/>
                </a:lnSpc>
              </a:pPr>
              <a:r>
                <a:rPr lang="en-US" sz="1789">
                  <a:solidFill>
                    <a:srgbClr val="FFFFFF"/>
                  </a:solidFill>
                  <a:latin typeface="Canva Sans"/>
                </a:rPr>
                <a:t>50 </a:t>
              </a:r>
            </a:p>
          </p:txBody>
        </p:sp>
        <p:sp>
          <p:nvSpPr>
            <p:cNvPr id="20" name="TextBox 20"/>
            <p:cNvSpPr txBox="1"/>
            <p:nvPr/>
          </p:nvSpPr>
          <p:spPr>
            <a:xfrm>
              <a:off x="241494" y="5746338"/>
              <a:ext cx="419656" cy="384661"/>
            </a:xfrm>
            <a:prstGeom prst="rect">
              <a:avLst/>
            </a:prstGeom>
          </p:spPr>
          <p:txBody>
            <a:bodyPr lIns="0" tIns="0" rIns="0" bIns="0" rtlCol="0" anchor="t">
              <a:spAutoFit/>
            </a:bodyPr>
            <a:lstStyle/>
            <a:p>
              <a:pPr algn="r">
                <a:lnSpc>
                  <a:spcPts val="2505"/>
                </a:lnSpc>
              </a:pPr>
              <a:r>
                <a:rPr lang="en-US" sz="1789">
                  <a:solidFill>
                    <a:srgbClr val="FFFFFF"/>
                  </a:solidFill>
                  <a:latin typeface="Canva Sans"/>
                </a:rPr>
                <a:t>25 </a:t>
              </a:r>
            </a:p>
          </p:txBody>
        </p:sp>
        <p:sp>
          <p:nvSpPr>
            <p:cNvPr id="21" name="TextBox 21"/>
            <p:cNvSpPr txBox="1"/>
            <p:nvPr/>
          </p:nvSpPr>
          <p:spPr>
            <a:xfrm>
              <a:off x="374079" y="7536199"/>
              <a:ext cx="287070" cy="384661"/>
            </a:xfrm>
            <a:prstGeom prst="rect">
              <a:avLst/>
            </a:prstGeom>
          </p:spPr>
          <p:txBody>
            <a:bodyPr lIns="0" tIns="0" rIns="0" bIns="0" rtlCol="0" anchor="t">
              <a:spAutoFit/>
            </a:bodyPr>
            <a:lstStyle/>
            <a:p>
              <a:pPr algn="r">
                <a:lnSpc>
                  <a:spcPts val="2505"/>
                </a:lnSpc>
              </a:pPr>
              <a:r>
                <a:rPr lang="en-US" sz="1789">
                  <a:solidFill>
                    <a:srgbClr val="FFFFFF"/>
                  </a:solidFill>
                  <a:latin typeface="Canva Sans"/>
                </a:rPr>
                <a:t>0 </a:t>
              </a:r>
            </a:p>
          </p:txBody>
        </p:sp>
        <p:grpSp>
          <p:nvGrpSpPr>
            <p:cNvPr id="22" name="Group 22"/>
            <p:cNvGrpSpPr>
              <a:grpSpLocks noChangeAspect="1"/>
            </p:cNvGrpSpPr>
            <p:nvPr/>
          </p:nvGrpSpPr>
          <p:grpSpPr>
            <a:xfrm>
              <a:off x="812676" y="1258786"/>
              <a:ext cx="7879435" cy="6484031"/>
              <a:chOff x="0" y="905745"/>
              <a:chExt cx="10566523" cy="8695251"/>
            </a:xfrm>
          </p:grpSpPr>
          <p:sp>
            <p:nvSpPr>
              <p:cNvPr id="23" name="Freeform 23"/>
              <p:cNvSpPr/>
              <p:nvPr/>
            </p:nvSpPr>
            <p:spPr>
              <a:xfrm>
                <a:off x="0" y="905745"/>
                <a:ext cx="1209054" cy="8695251"/>
              </a:xfrm>
              <a:custGeom>
                <a:avLst/>
                <a:gdLst/>
                <a:ahLst/>
                <a:cxnLst/>
                <a:rect l="l" t="t" r="r" b="b"/>
                <a:pathLst>
                  <a:path w="1209054" h="8695251">
                    <a:moveTo>
                      <a:pt x="0" y="8695250"/>
                    </a:moveTo>
                    <a:lnTo>
                      <a:pt x="0" y="96724"/>
                    </a:lnTo>
                    <a:lnTo>
                      <a:pt x="0" y="96724"/>
                    </a:lnTo>
                    <a:cubicBezTo>
                      <a:pt x="0" y="43304"/>
                      <a:pt x="43305" y="0"/>
                      <a:pt x="96724" y="0"/>
                    </a:cubicBezTo>
                    <a:lnTo>
                      <a:pt x="1112330" y="0"/>
                    </a:lnTo>
                    <a:cubicBezTo>
                      <a:pt x="1165749" y="0"/>
                      <a:pt x="1209054" y="43304"/>
                      <a:pt x="1209054" y="96724"/>
                    </a:cubicBezTo>
                    <a:lnTo>
                      <a:pt x="1209054" y="8695250"/>
                    </a:lnTo>
                    <a:close/>
                  </a:path>
                </a:pathLst>
              </a:custGeom>
              <a:solidFill>
                <a:srgbClr val="DBF1D2"/>
              </a:solidFill>
            </p:spPr>
          </p:sp>
          <p:sp>
            <p:nvSpPr>
              <p:cNvPr id="24" name="Freeform 24"/>
              <p:cNvSpPr/>
              <p:nvPr/>
            </p:nvSpPr>
            <p:spPr>
              <a:xfrm>
                <a:off x="2707672" y="1385794"/>
                <a:ext cx="1209054" cy="8215201"/>
              </a:xfrm>
              <a:custGeom>
                <a:avLst/>
                <a:gdLst/>
                <a:ahLst/>
                <a:cxnLst/>
                <a:rect l="l" t="t" r="r" b="b"/>
                <a:pathLst>
                  <a:path w="1209054" h="8215201">
                    <a:moveTo>
                      <a:pt x="0" y="8215201"/>
                    </a:moveTo>
                    <a:lnTo>
                      <a:pt x="0" y="96725"/>
                    </a:lnTo>
                    <a:cubicBezTo>
                      <a:pt x="0" y="43305"/>
                      <a:pt x="43304" y="0"/>
                      <a:pt x="96724" y="0"/>
                    </a:cubicBezTo>
                    <a:lnTo>
                      <a:pt x="1112329" y="0"/>
                    </a:lnTo>
                    <a:cubicBezTo>
                      <a:pt x="1165749" y="0"/>
                      <a:pt x="1209054" y="43305"/>
                      <a:pt x="1209054" y="96725"/>
                    </a:cubicBezTo>
                    <a:lnTo>
                      <a:pt x="1209054" y="8215201"/>
                    </a:lnTo>
                    <a:close/>
                  </a:path>
                </a:pathLst>
              </a:custGeom>
              <a:solidFill>
                <a:srgbClr val="DBF1D2"/>
              </a:solidFill>
            </p:spPr>
          </p:sp>
          <p:sp>
            <p:nvSpPr>
              <p:cNvPr id="25" name="Freeform 25"/>
              <p:cNvSpPr/>
              <p:nvPr/>
            </p:nvSpPr>
            <p:spPr>
              <a:xfrm>
                <a:off x="5415343" y="1914130"/>
                <a:ext cx="1209054" cy="7686866"/>
              </a:xfrm>
              <a:custGeom>
                <a:avLst/>
                <a:gdLst/>
                <a:ahLst/>
                <a:cxnLst/>
                <a:rect l="l" t="t" r="r" b="b"/>
                <a:pathLst>
                  <a:path w="1209054" h="7686866">
                    <a:moveTo>
                      <a:pt x="0" y="7686865"/>
                    </a:moveTo>
                    <a:lnTo>
                      <a:pt x="0" y="96724"/>
                    </a:lnTo>
                    <a:cubicBezTo>
                      <a:pt x="0" y="43305"/>
                      <a:pt x="43305" y="0"/>
                      <a:pt x="96724" y="0"/>
                    </a:cubicBezTo>
                    <a:lnTo>
                      <a:pt x="1112330" y="0"/>
                    </a:lnTo>
                    <a:cubicBezTo>
                      <a:pt x="1165749" y="0"/>
                      <a:pt x="1209054" y="43305"/>
                      <a:pt x="1209054" y="96724"/>
                    </a:cubicBezTo>
                    <a:lnTo>
                      <a:pt x="1209054" y="7686865"/>
                    </a:lnTo>
                    <a:close/>
                  </a:path>
                </a:pathLst>
              </a:custGeom>
              <a:solidFill>
                <a:srgbClr val="DBF1D2"/>
              </a:solidFill>
            </p:spPr>
          </p:sp>
          <p:sp>
            <p:nvSpPr>
              <p:cNvPr id="26" name="Freeform 26"/>
              <p:cNvSpPr/>
              <p:nvPr/>
            </p:nvSpPr>
            <p:spPr>
              <a:xfrm>
                <a:off x="8123015" y="2048263"/>
                <a:ext cx="1209054" cy="7552732"/>
              </a:xfrm>
              <a:custGeom>
                <a:avLst/>
                <a:gdLst/>
                <a:ahLst/>
                <a:cxnLst/>
                <a:rect l="l" t="t" r="r" b="b"/>
                <a:pathLst>
                  <a:path w="1209054" h="7552732">
                    <a:moveTo>
                      <a:pt x="0" y="7552732"/>
                    </a:moveTo>
                    <a:lnTo>
                      <a:pt x="0" y="96724"/>
                    </a:lnTo>
                    <a:cubicBezTo>
                      <a:pt x="0" y="43305"/>
                      <a:pt x="43305" y="0"/>
                      <a:pt x="96724" y="0"/>
                    </a:cubicBezTo>
                    <a:lnTo>
                      <a:pt x="1112330" y="0"/>
                    </a:lnTo>
                    <a:cubicBezTo>
                      <a:pt x="1165749" y="0"/>
                      <a:pt x="1209054" y="43305"/>
                      <a:pt x="1209054" y="96724"/>
                    </a:cubicBezTo>
                    <a:lnTo>
                      <a:pt x="1209054" y="7552732"/>
                    </a:lnTo>
                    <a:close/>
                  </a:path>
                </a:pathLst>
              </a:custGeom>
              <a:solidFill>
                <a:srgbClr val="DBF1D2"/>
              </a:solidFill>
            </p:spPr>
            <p:txBody>
              <a:bodyPr/>
              <a:lstStyle/>
              <a:p>
                <a:endParaRPr lang="en-US" dirty="0"/>
              </a:p>
            </p:txBody>
          </p:sp>
          <p:sp>
            <p:nvSpPr>
              <p:cNvPr id="27" name="Freeform 27"/>
              <p:cNvSpPr/>
              <p:nvPr/>
            </p:nvSpPr>
            <p:spPr>
              <a:xfrm>
                <a:off x="1234454" y="934569"/>
                <a:ext cx="1209054" cy="8666427"/>
              </a:xfrm>
              <a:custGeom>
                <a:avLst/>
                <a:gdLst/>
                <a:ahLst/>
                <a:cxnLst/>
                <a:rect l="l" t="t" r="r" b="b"/>
                <a:pathLst>
                  <a:path w="1209054" h="8666427">
                    <a:moveTo>
                      <a:pt x="0" y="8666426"/>
                    </a:moveTo>
                    <a:lnTo>
                      <a:pt x="0" y="96724"/>
                    </a:lnTo>
                    <a:cubicBezTo>
                      <a:pt x="0" y="43304"/>
                      <a:pt x="43305" y="0"/>
                      <a:pt x="96725" y="0"/>
                    </a:cubicBezTo>
                    <a:lnTo>
                      <a:pt x="1112330" y="0"/>
                    </a:lnTo>
                    <a:cubicBezTo>
                      <a:pt x="1165749" y="0"/>
                      <a:pt x="1209054" y="43304"/>
                      <a:pt x="1209054" y="96724"/>
                    </a:cubicBezTo>
                    <a:lnTo>
                      <a:pt x="1209054" y="8666426"/>
                    </a:lnTo>
                    <a:close/>
                  </a:path>
                </a:pathLst>
              </a:custGeom>
              <a:solidFill>
                <a:srgbClr val="5D7F4E"/>
              </a:solidFill>
            </p:spPr>
          </p:sp>
          <p:sp>
            <p:nvSpPr>
              <p:cNvPr id="28" name="Freeform 28"/>
              <p:cNvSpPr/>
              <p:nvPr/>
            </p:nvSpPr>
            <p:spPr>
              <a:xfrm>
                <a:off x="3942126" y="1424228"/>
                <a:ext cx="1209054" cy="8176767"/>
              </a:xfrm>
              <a:custGeom>
                <a:avLst/>
                <a:gdLst/>
                <a:ahLst/>
                <a:cxnLst/>
                <a:rect l="l" t="t" r="r" b="b"/>
                <a:pathLst>
                  <a:path w="1209054" h="8176767">
                    <a:moveTo>
                      <a:pt x="0" y="8176767"/>
                    </a:moveTo>
                    <a:lnTo>
                      <a:pt x="0" y="96724"/>
                    </a:lnTo>
                    <a:cubicBezTo>
                      <a:pt x="0" y="43305"/>
                      <a:pt x="43305" y="0"/>
                      <a:pt x="96724" y="0"/>
                    </a:cubicBezTo>
                    <a:lnTo>
                      <a:pt x="1112330" y="0"/>
                    </a:lnTo>
                    <a:cubicBezTo>
                      <a:pt x="1165749" y="0"/>
                      <a:pt x="1209054" y="43305"/>
                      <a:pt x="1209054" y="96724"/>
                    </a:cubicBezTo>
                    <a:lnTo>
                      <a:pt x="1209054" y="8176767"/>
                    </a:lnTo>
                    <a:close/>
                  </a:path>
                </a:pathLst>
              </a:custGeom>
              <a:solidFill>
                <a:srgbClr val="5D7F4E"/>
              </a:solidFill>
            </p:spPr>
          </p:sp>
          <p:sp>
            <p:nvSpPr>
              <p:cNvPr id="29" name="Freeform 29"/>
              <p:cNvSpPr/>
              <p:nvPr/>
            </p:nvSpPr>
            <p:spPr>
              <a:xfrm>
                <a:off x="6649797" y="1558612"/>
                <a:ext cx="1209054" cy="8042383"/>
              </a:xfrm>
              <a:custGeom>
                <a:avLst/>
                <a:gdLst/>
                <a:ahLst/>
                <a:cxnLst/>
                <a:rect l="l" t="t" r="r" b="b"/>
                <a:pathLst>
                  <a:path w="1209054" h="8042383">
                    <a:moveTo>
                      <a:pt x="0" y="8042383"/>
                    </a:moveTo>
                    <a:lnTo>
                      <a:pt x="0" y="96725"/>
                    </a:lnTo>
                    <a:cubicBezTo>
                      <a:pt x="0" y="43305"/>
                      <a:pt x="43305" y="0"/>
                      <a:pt x="96725" y="0"/>
                    </a:cubicBezTo>
                    <a:lnTo>
                      <a:pt x="1112330" y="0"/>
                    </a:lnTo>
                    <a:cubicBezTo>
                      <a:pt x="1165749" y="0"/>
                      <a:pt x="1209054" y="43305"/>
                      <a:pt x="1209054" y="96725"/>
                    </a:cubicBezTo>
                    <a:lnTo>
                      <a:pt x="1209054" y="8042383"/>
                    </a:lnTo>
                    <a:close/>
                  </a:path>
                </a:pathLst>
              </a:custGeom>
              <a:solidFill>
                <a:srgbClr val="5D7F4E"/>
              </a:solidFill>
            </p:spPr>
          </p:sp>
          <p:sp>
            <p:nvSpPr>
              <p:cNvPr id="30" name="Freeform 30"/>
              <p:cNvSpPr/>
              <p:nvPr/>
            </p:nvSpPr>
            <p:spPr>
              <a:xfrm>
                <a:off x="9357469" y="2384581"/>
                <a:ext cx="1209054" cy="7216415"/>
              </a:xfrm>
              <a:custGeom>
                <a:avLst/>
                <a:gdLst/>
                <a:ahLst/>
                <a:cxnLst/>
                <a:rect l="l" t="t" r="r" b="b"/>
                <a:pathLst>
                  <a:path w="1209054" h="7216415">
                    <a:moveTo>
                      <a:pt x="0" y="7216414"/>
                    </a:moveTo>
                    <a:lnTo>
                      <a:pt x="0" y="96724"/>
                    </a:lnTo>
                    <a:cubicBezTo>
                      <a:pt x="0" y="43305"/>
                      <a:pt x="43305" y="0"/>
                      <a:pt x="96724" y="0"/>
                    </a:cubicBezTo>
                    <a:lnTo>
                      <a:pt x="1112330" y="0"/>
                    </a:lnTo>
                    <a:cubicBezTo>
                      <a:pt x="1165749" y="0"/>
                      <a:pt x="1209054" y="43305"/>
                      <a:pt x="1209054" y="96724"/>
                    </a:cubicBezTo>
                    <a:lnTo>
                      <a:pt x="1209054" y="7216414"/>
                    </a:lnTo>
                    <a:close/>
                  </a:path>
                </a:pathLst>
              </a:custGeom>
              <a:solidFill>
                <a:srgbClr val="5D7F4E"/>
              </a:solidFill>
            </p:spPr>
          </p:sp>
        </p:grpSp>
      </p:grpSp>
      <p:sp>
        <p:nvSpPr>
          <p:cNvPr id="31" name="Freeform 31"/>
          <p:cNvSpPr/>
          <p:nvPr/>
        </p:nvSpPr>
        <p:spPr>
          <a:xfrm>
            <a:off x="9263458" y="9009118"/>
            <a:ext cx="2727214" cy="2727214"/>
          </a:xfrm>
          <a:custGeom>
            <a:avLst/>
            <a:gdLst/>
            <a:ahLst/>
            <a:cxnLst/>
            <a:rect l="l" t="t" r="r" b="b"/>
            <a:pathLst>
              <a:path w="2727214" h="2727214">
                <a:moveTo>
                  <a:pt x="0" y="0"/>
                </a:moveTo>
                <a:lnTo>
                  <a:pt x="2727214" y="0"/>
                </a:lnTo>
                <a:lnTo>
                  <a:pt x="2727214" y="2727214"/>
                </a:lnTo>
                <a:lnTo>
                  <a:pt x="0" y="27272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Freeform 32"/>
          <p:cNvSpPr/>
          <p:nvPr/>
        </p:nvSpPr>
        <p:spPr>
          <a:xfrm flipH="1">
            <a:off x="-1335901" y="6759179"/>
            <a:ext cx="2671802" cy="4499877"/>
          </a:xfrm>
          <a:custGeom>
            <a:avLst/>
            <a:gdLst/>
            <a:ahLst/>
            <a:cxnLst/>
            <a:rect l="l" t="t" r="r" b="b"/>
            <a:pathLst>
              <a:path w="2671802" h="4499877">
                <a:moveTo>
                  <a:pt x="2671802" y="0"/>
                </a:moveTo>
                <a:lnTo>
                  <a:pt x="0" y="0"/>
                </a:lnTo>
                <a:lnTo>
                  <a:pt x="0" y="4499878"/>
                </a:lnTo>
                <a:lnTo>
                  <a:pt x="2671802" y="4499878"/>
                </a:lnTo>
                <a:lnTo>
                  <a:pt x="267180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a:off x="7613571" y="4588743"/>
            <a:ext cx="10391128" cy="2700873"/>
          </a:xfrm>
          <a:custGeom>
            <a:avLst/>
            <a:gdLst/>
            <a:ahLst/>
            <a:cxnLst/>
            <a:rect l="l" t="t" r="r" b="b"/>
            <a:pathLst>
              <a:path w="10391128" h="2700873">
                <a:moveTo>
                  <a:pt x="0" y="0"/>
                </a:moveTo>
                <a:lnTo>
                  <a:pt x="10391128" y="0"/>
                </a:lnTo>
                <a:lnTo>
                  <a:pt x="10391128" y="2700874"/>
                </a:lnTo>
                <a:lnTo>
                  <a:pt x="0" y="2700874"/>
                </a:lnTo>
                <a:lnTo>
                  <a:pt x="0" y="0"/>
                </a:lnTo>
                <a:close/>
              </a:path>
            </a:pathLst>
          </a:custGeom>
          <a:blipFill>
            <a:blip r:embed="rId6"/>
            <a:stretch>
              <a:fillRect l="-31317" t="-178624" r="-35833" b="-123300"/>
            </a:stretch>
          </a:blipFill>
        </p:spPr>
      </p:sp>
      <p:sp>
        <p:nvSpPr>
          <p:cNvPr id="34" name="TextBox 34"/>
          <p:cNvSpPr txBox="1"/>
          <p:nvPr/>
        </p:nvSpPr>
        <p:spPr>
          <a:xfrm>
            <a:off x="393324" y="665920"/>
            <a:ext cx="971485" cy="820810"/>
          </a:xfrm>
          <a:prstGeom prst="rect">
            <a:avLst/>
          </a:prstGeom>
        </p:spPr>
        <p:txBody>
          <a:bodyPr lIns="0" tIns="0" rIns="0" bIns="0" rtlCol="0" anchor="t">
            <a:spAutoFit/>
          </a:bodyPr>
          <a:lstStyle/>
          <a:p>
            <a:pPr>
              <a:lnSpc>
                <a:spcPts val="6725"/>
              </a:lnSpc>
            </a:pPr>
            <a:r>
              <a:rPr lang="en-US" sz="4803">
                <a:solidFill>
                  <a:srgbClr val="FFFFFF"/>
                </a:solidFill>
                <a:latin typeface="Hind Guntur Bold"/>
              </a:rPr>
              <a:t>07</a:t>
            </a:r>
          </a:p>
        </p:txBody>
      </p:sp>
      <p:sp>
        <p:nvSpPr>
          <p:cNvPr id="35" name="TextBox 35"/>
          <p:cNvSpPr txBox="1"/>
          <p:nvPr/>
        </p:nvSpPr>
        <p:spPr>
          <a:xfrm>
            <a:off x="1888685" y="990600"/>
            <a:ext cx="9360933" cy="1169891"/>
          </a:xfrm>
          <a:prstGeom prst="rect">
            <a:avLst/>
          </a:prstGeom>
        </p:spPr>
        <p:txBody>
          <a:bodyPr lIns="0" tIns="0" rIns="0" bIns="0" rtlCol="0" anchor="t">
            <a:spAutoFit/>
          </a:bodyPr>
          <a:lstStyle/>
          <a:p>
            <a:pPr>
              <a:lnSpc>
                <a:spcPts val="9542"/>
              </a:lnSpc>
            </a:pPr>
            <a:r>
              <a:rPr lang="en-US" sz="6816">
                <a:solidFill>
                  <a:srgbClr val="FFFFFF"/>
                </a:solidFill>
                <a:latin typeface="Hind Guntur Bold"/>
              </a:rPr>
              <a:t>RESULT</a:t>
            </a:r>
          </a:p>
        </p:txBody>
      </p:sp>
      <p:sp>
        <p:nvSpPr>
          <p:cNvPr id="36" name="TextBox 36"/>
          <p:cNvSpPr txBox="1"/>
          <p:nvPr/>
        </p:nvSpPr>
        <p:spPr>
          <a:xfrm>
            <a:off x="11249618" y="7488157"/>
            <a:ext cx="2817565" cy="432619"/>
          </a:xfrm>
          <a:prstGeom prst="rect">
            <a:avLst/>
          </a:prstGeom>
        </p:spPr>
        <p:txBody>
          <a:bodyPr lIns="0" tIns="0" rIns="0" bIns="0" rtlCol="0" anchor="t">
            <a:spAutoFit/>
          </a:bodyPr>
          <a:lstStyle/>
          <a:p>
            <a:pPr>
              <a:lnSpc>
                <a:spcPts val="3454"/>
              </a:lnSpc>
            </a:pPr>
            <a:r>
              <a:rPr lang="en-US" sz="2467">
                <a:solidFill>
                  <a:srgbClr val="FFFFFF"/>
                </a:solidFill>
                <a:latin typeface="Maven Pro"/>
              </a:rPr>
              <a:t>Confusion Matrix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D5D30"/>
        </a:solidFill>
        <a:effectLst/>
      </p:bgPr>
    </p:bg>
    <p:spTree>
      <p:nvGrpSpPr>
        <p:cNvPr id="1" name=""/>
        <p:cNvGrpSpPr/>
        <p:nvPr/>
      </p:nvGrpSpPr>
      <p:grpSpPr>
        <a:xfrm>
          <a:off x="0" y="0"/>
          <a:ext cx="0" cy="0"/>
          <a:chOff x="0" y="0"/>
          <a:chExt cx="0" cy="0"/>
        </a:xfrm>
      </p:grpSpPr>
      <p:grpSp>
        <p:nvGrpSpPr>
          <p:cNvPr id="2" name="Group 2"/>
          <p:cNvGrpSpPr/>
          <p:nvPr/>
        </p:nvGrpSpPr>
        <p:grpSpPr>
          <a:xfrm>
            <a:off x="-1543050" y="444811"/>
            <a:ext cx="3086100" cy="1167778"/>
            <a:chOff x="0" y="0"/>
            <a:chExt cx="812800" cy="307563"/>
          </a:xfrm>
        </p:grpSpPr>
        <p:sp>
          <p:nvSpPr>
            <p:cNvPr id="3" name="Freeform 3"/>
            <p:cNvSpPr/>
            <p:nvPr/>
          </p:nvSpPr>
          <p:spPr>
            <a:xfrm>
              <a:off x="0" y="0"/>
              <a:ext cx="812800" cy="307563"/>
            </a:xfrm>
            <a:custGeom>
              <a:avLst/>
              <a:gdLst/>
              <a:ahLst/>
              <a:cxnLst/>
              <a:rect l="l" t="t" r="r" b="b"/>
              <a:pathLst>
                <a:path w="812800" h="307563">
                  <a:moveTo>
                    <a:pt x="127941" y="0"/>
                  </a:moveTo>
                  <a:lnTo>
                    <a:pt x="684859" y="0"/>
                  </a:lnTo>
                  <a:cubicBezTo>
                    <a:pt x="718791" y="0"/>
                    <a:pt x="751333" y="13479"/>
                    <a:pt x="775327" y="37473"/>
                  </a:cubicBezTo>
                  <a:cubicBezTo>
                    <a:pt x="799321" y="61467"/>
                    <a:pt x="812800" y="94009"/>
                    <a:pt x="812800" y="127941"/>
                  </a:cubicBezTo>
                  <a:lnTo>
                    <a:pt x="812800" y="179622"/>
                  </a:lnTo>
                  <a:cubicBezTo>
                    <a:pt x="812800" y="250282"/>
                    <a:pt x="755519" y="307563"/>
                    <a:pt x="684859" y="307563"/>
                  </a:cubicBezTo>
                  <a:lnTo>
                    <a:pt x="127941" y="307563"/>
                  </a:lnTo>
                  <a:cubicBezTo>
                    <a:pt x="94009" y="307563"/>
                    <a:pt x="61467" y="294084"/>
                    <a:pt x="37473" y="270090"/>
                  </a:cubicBezTo>
                  <a:cubicBezTo>
                    <a:pt x="13479" y="246096"/>
                    <a:pt x="0" y="213554"/>
                    <a:pt x="0" y="179622"/>
                  </a:cubicBezTo>
                  <a:lnTo>
                    <a:pt x="0" y="127941"/>
                  </a:lnTo>
                  <a:cubicBezTo>
                    <a:pt x="0" y="94009"/>
                    <a:pt x="13479" y="61467"/>
                    <a:pt x="37473" y="37473"/>
                  </a:cubicBezTo>
                  <a:cubicBezTo>
                    <a:pt x="61467" y="13479"/>
                    <a:pt x="94009" y="0"/>
                    <a:pt x="127941" y="0"/>
                  </a:cubicBezTo>
                  <a:close/>
                </a:path>
              </a:pathLst>
            </a:custGeom>
            <a:solidFill>
              <a:srgbClr val="5D7F4E"/>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flipV="1">
            <a:off x="15933434" y="444811"/>
            <a:ext cx="1946632" cy="3499563"/>
          </a:xfrm>
          <a:custGeom>
            <a:avLst/>
            <a:gdLst/>
            <a:ahLst/>
            <a:cxnLst/>
            <a:rect l="l" t="t" r="r" b="b"/>
            <a:pathLst>
              <a:path w="1946632" h="3499563">
                <a:moveTo>
                  <a:pt x="1946632" y="3499562"/>
                </a:moveTo>
                <a:lnTo>
                  <a:pt x="0" y="3499562"/>
                </a:lnTo>
                <a:lnTo>
                  <a:pt x="0" y="0"/>
                </a:lnTo>
                <a:lnTo>
                  <a:pt x="1946632" y="0"/>
                </a:lnTo>
                <a:lnTo>
                  <a:pt x="1946632" y="349956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rot="-6501">
            <a:off x="1888712" y="1019175"/>
            <a:ext cx="10073125" cy="0"/>
          </a:xfrm>
          <a:prstGeom prst="line">
            <a:avLst/>
          </a:prstGeom>
          <a:ln w="38100" cap="flat">
            <a:solidFill>
              <a:srgbClr val="FFFFFF"/>
            </a:solidFill>
            <a:prstDash val="solid"/>
            <a:headEnd type="none" w="sm" len="sm"/>
            <a:tailEnd type="none" w="sm" len="sm"/>
          </a:ln>
        </p:spPr>
      </p:sp>
      <p:grpSp>
        <p:nvGrpSpPr>
          <p:cNvPr id="7" name="Group 7"/>
          <p:cNvGrpSpPr/>
          <p:nvPr/>
        </p:nvGrpSpPr>
        <p:grpSpPr>
          <a:xfrm>
            <a:off x="476272" y="3561999"/>
            <a:ext cx="3800675" cy="3800675"/>
            <a:chOff x="0" y="0"/>
            <a:chExt cx="5067566" cy="5067566"/>
          </a:xfrm>
        </p:grpSpPr>
        <p:sp>
          <p:nvSpPr>
            <p:cNvPr id="8" name="TextBox 8"/>
            <p:cNvSpPr txBox="1"/>
            <p:nvPr/>
          </p:nvSpPr>
          <p:spPr>
            <a:xfrm>
              <a:off x="706175" y="1672690"/>
              <a:ext cx="3655217" cy="1579311"/>
            </a:xfrm>
            <a:prstGeom prst="rect">
              <a:avLst/>
            </a:prstGeom>
          </p:spPr>
          <p:txBody>
            <a:bodyPr lIns="0" tIns="0" rIns="0" bIns="0" rtlCol="0" anchor="t">
              <a:spAutoFit/>
            </a:bodyPr>
            <a:lstStyle/>
            <a:p>
              <a:pPr algn="ctr">
                <a:lnSpc>
                  <a:spcPts val="9931"/>
                </a:lnSpc>
              </a:pPr>
              <a:r>
                <a:rPr lang="en-US" sz="7093" dirty="0">
                  <a:solidFill>
                    <a:srgbClr val="FFFFFF"/>
                  </a:solidFill>
                  <a:latin typeface="Canva Sans"/>
                </a:rPr>
                <a:t>90.5%</a:t>
              </a:r>
            </a:p>
          </p:txBody>
        </p:sp>
        <p:grpSp>
          <p:nvGrpSpPr>
            <p:cNvPr id="9" name="Group 9"/>
            <p:cNvGrpSpPr>
              <a:grpSpLocks noChangeAspect="1"/>
            </p:cNvGrpSpPr>
            <p:nvPr/>
          </p:nvGrpSpPr>
          <p:grpSpPr>
            <a:xfrm>
              <a:off x="0" y="0"/>
              <a:ext cx="5067566" cy="5067566"/>
              <a:chOff x="0" y="0"/>
              <a:chExt cx="2540000" cy="2540000"/>
            </a:xfrm>
          </p:grpSpPr>
          <p:sp>
            <p:nvSpPr>
              <p:cNvPr id="10" name="Freeform 10"/>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06835"/>
                    </a:lnTo>
                    <a:cubicBezTo>
                      <a:pt x="986864" y="305288"/>
                      <a:pt x="666611" y="488915"/>
                      <a:pt x="493233" y="788185"/>
                    </a:cubicBezTo>
                    <a:cubicBezTo>
                      <a:pt x="319854" y="1087454"/>
                      <a:pt x="319854" y="1456616"/>
                      <a:pt x="493233" y="1755885"/>
                    </a:cubicBezTo>
                    <a:cubicBezTo>
                      <a:pt x="666611" y="2055155"/>
                      <a:pt x="986864" y="2238782"/>
                      <a:pt x="1332725" y="2237235"/>
                    </a:cubicBezTo>
                    <a:cubicBezTo>
                      <a:pt x="1678586" y="2238782"/>
                      <a:pt x="1998839" y="2055155"/>
                      <a:pt x="2172217" y="1755885"/>
                    </a:cubicBezTo>
                    <a:cubicBezTo>
                      <a:pt x="2345596" y="1456616"/>
                      <a:pt x="2345596" y="1087454"/>
                      <a:pt x="2172217" y="788185"/>
                    </a:cubicBezTo>
                    <a:cubicBezTo>
                      <a:pt x="1998839" y="488915"/>
                      <a:pt x="1678586" y="305288"/>
                      <a:pt x="1332725" y="306835"/>
                    </a:cubicBezTo>
                    <a:close/>
                  </a:path>
                </a:pathLst>
              </a:custGeom>
              <a:solidFill>
                <a:srgbClr val="5D7F4E"/>
              </a:solidFill>
            </p:spPr>
          </p:sp>
          <p:sp>
            <p:nvSpPr>
              <p:cNvPr id="11" name="Freeform 11"/>
              <p:cNvSpPr/>
              <p:nvPr/>
            </p:nvSpPr>
            <p:spPr>
              <a:xfrm>
                <a:off x="-128582" y="4175"/>
                <a:ext cx="2712538" cy="2654856"/>
              </a:xfrm>
              <a:custGeom>
                <a:avLst/>
                <a:gdLst/>
                <a:ahLst/>
                <a:cxnLst/>
                <a:rect l="l" t="t" r="r" b="b"/>
                <a:pathLst>
                  <a:path w="2712538" h="2654856">
                    <a:moveTo>
                      <a:pt x="1571764" y="7688"/>
                    </a:moveTo>
                    <a:cubicBezTo>
                      <a:pt x="2161945" y="88926"/>
                      <a:pt x="2616333" y="569481"/>
                      <a:pt x="2664435" y="1163282"/>
                    </a:cubicBezTo>
                    <a:cubicBezTo>
                      <a:pt x="2712538" y="1757083"/>
                      <a:pt x="2341423" y="2304509"/>
                      <a:pt x="1772013" y="2479682"/>
                    </a:cubicBezTo>
                    <a:cubicBezTo>
                      <a:pt x="1202603" y="2654856"/>
                      <a:pt x="587963" y="2410687"/>
                      <a:pt x="293981" y="1892529"/>
                    </a:cubicBezTo>
                    <a:cubicBezTo>
                      <a:pt x="0" y="1374370"/>
                      <a:pt x="105704" y="721509"/>
                      <a:pt x="548169" y="322587"/>
                    </a:cubicBezTo>
                    <a:cubicBezTo>
                      <a:pt x="588564" y="285838"/>
                      <a:pt x="645535" y="273512"/>
                      <a:pt x="697508" y="290276"/>
                    </a:cubicBezTo>
                    <a:cubicBezTo>
                      <a:pt x="749482" y="307040"/>
                      <a:pt x="788513" y="350332"/>
                      <a:pt x="799822" y="403758"/>
                    </a:cubicBezTo>
                    <a:cubicBezTo>
                      <a:pt x="811132" y="457184"/>
                      <a:pt x="792991" y="512578"/>
                      <a:pt x="752268" y="548964"/>
                    </a:cubicBezTo>
                    <a:cubicBezTo>
                      <a:pt x="415995" y="852145"/>
                      <a:pt x="335660" y="1348319"/>
                      <a:pt x="559086" y="1742120"/>
                    </a:cubicBezTo>
                    <a:cubicBezTo>
                      <a:pt x="782511" y="2135920"/>
                      <a:pt x="1249638" y="2321488"/>
                      <a:pt x="1682390" y="2188356"/>
                    </a:cubicBezTo>
                    <a:cubicBezTo>
                      <a:pt x="2115141" y="2055225"/>
                      <a:pt x="2397188" y="1639181"/>
                      <a:pt x="2360631" y="1187892"/>
                    </a:cubicBezTo>
                    <a:cubicBezTo>
                      <a:pt x="2324073" y="736603"/>
                      <a:pt x="1978738" y="371382"/>
                      <a:pt x="1530200" y="309641"/>
                    </a:cubicBezTo>
                    <a:cubicBezTo>
                      <a:pt x="1476067" y="302436"/>
                      <a:pt x="1429927" y="266818"/>
                      <a:pt x="1409251" y="216273"/>
                    </a:cubicBezTo>
                    <a:cubicBezTo>
                      <a:pt x="1388575" y="165729"/>
                      <a:pt x="1396523" y="107984"/>
                      <a:pt x="1430087" y="64906"/>
                    </a:cubicBezTo>
                    <a:cubicBezTo>
                      <a:pt x="1463650" y="21827"/>
                      <a:pt x="1517698" y="0"/>
                      <a:pt x="1571764" y="7688"/>
                    </a:cubicBezTo>
                    <a:close/>
                  </a:path>
                </a:pathLst>
              </a:custGeom>
              <a:solidFill>
                <a:srgbClr val="92AF86"/>
              </a:solidFill>
            </p:spPr>
          </p:sp>
        </p:grpSp>
      </p:grpSp>
      <p:grpSp>
        <p:nvGrpSpPr>
          <p:cNvPr id="12" name="Group 12"/>
          <p:cNvGrpSpPr/>
          <p:nvPr/>
        </p:nvGrpSpPr>
        <p:grpSpPr>
          <a:xfrm>
            <a:off x="4936717" y="3590555"/>
            <a:ext cx="3800675" cy="3800675"/>
            <a:chOff x="0" y="0"/>
            <a:chExt cx="5067566" cy="5067566"/>
          </a:xfrm>
        </p:grpSpPr>
        <p:sp>
          <p:nvSpPr>
            <p:cNvPr id="13" name="TextBox 13"/>
            <p:cNvSpPr txBox="1"/>
            <p:nvPr/>
          </p:nvSpPr>
          <p:spPr>
            <a:xfrm>
              <a:off x="796206" y="1672690"/>
              <a:ext cx="3475154" cy="1579311"/>
            </a:xfrm>
            <a:prstGeom prst="rect">
              <a:avLst/>
            </a:prstGeom>
          </p:spPr>
          <p:txBody>
            <a:bodyPr lIns="0" tIns="0" rIns="0" bIns="0" rtlCol="0" anchor="t">
              <a:spAutoFit/>
            </a:bodyPr>
            <a:lstStyle/>
            <a:p>
              <a:pPr algn="ctr">
                <a:lnSpc>
                  <a:spcPts val="9931"/>
                </a:lnSpc>
              </a:pPr>
              <a:r>
                <a:rPr lang="en-US" sz="7093" dirty="0">
                  <a:solidFill>
                    <a:srgbClr val="FFFFFF"/>
                  </a:solidFill>
                  <a:latin typeface="Canva Sans"/>
                </a:rPr>
                <a:t>85.5%</a:t>
              </a:r>
            </a:p>
          </p:txBody>
        </p:sp>
        <p:grpSp>
          <p:nvGrpSpPr>
            <p:cNvPr id="14" name="Group 14"/>
            <p:cNvGrpSpPr>
              <a:grpSpLocks noChangeAspect="1"/>
            </p:cNvGrpSpPr>
            <p:nvPr/>
          </p:nvGrpSpPr>
          <p:grpSpPr>
            <a:xfrm>
              <a:off x="0" y="0"/>
              <a:ext cx="5067566" cy="5067566"/>
              <a:chOff x="0" y="0"/>
              <a:chExt cx="2540000" cy="2540000"/>
            </a:xfrm>
          </p:grpSpPr>
          <p:sp>
            <p:nvSpPr>
              <p:cNvPr id="15" name="Freeform 15"/>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06835"/>
                    </a:lnTo>
                    <a:cubicBezTo>
                      <a:pt x="986864" y="305288"/>
                      <a:pt x="666611" y="488915"/>
                      <a:pt x="493233" y="788185"/>
                    </a:cubicBezTo>
                    <a:cubicBezTo>
                      <a:pt x="319854" y="1087454"/>
                      <a:pt x="319854" y="1456616"/>
                      <a:pt x="493233" y="1755885"/>
                    </a:cubicBezTo>
                    <a:cubicBezTo>
                      <a:pt x="666611" y="2055155"/>
                      <a:pt x="986864" y="2238782"/>
                      <a:pt x="1332725" y="2237235"/>
                    </a:cubicBezTo>
                    <a:cubicBezTo>
                      <a:pt x="1678586" y="2238782"/>
                      <a:pt x="1998839" y="2055155"/>
                      <a:pt x="2172217" y="1755885"/>
                    </a:cubicBezTo>
                    <a:cubicBezTo>
                      <a:pt x="2345596" y="1456616"/>
                      <a:pt x="2345596" y="1087454"/>
                      <a:pt x="2172217" y="788185"/>
                    </a:cubicBezTo>
                    <a:cubicBezTo>
                      <a:pt x="1998839" y="488915"/>
                      <a:pt x="1678586" y="305288"/>
                      <a:pt x="1332725" y="306835"/>
                    </a:cubicBezTo>
                    <a:close/>
                  </a:path>
                </a:pathLst>
              </a:custGeom>
              <a:solidFill>
                <a:srgbClr val="5D7F4E"/>
              </a:solidFill>
            </p:spPr>
          </p:sp>
          <p:sp>
            <p:nvSpPr>
              <p:cNvPr id="16" name="Freeform 16"/>
              <p:cNvSpPr/>
              <p:nvPr/>
            </p:nvSpPr>
            <p:spPr>
              <a:xfrm>
                <a:off x="-109268" y="4175"/>
                <a:ext cx="2721827" cy="2652085"/>
              </a:xfrm>
              <a:custGeom>
                <a:avLst/>
                <a:gdLst/>
                <a:ahLst/>
                <a:cxnLst/>
                <a:rect l="l" t="t" r="r" b="b"/>
                <a:pathLst>
                  <a:path w="2721827" h="2652085">
                    <a:moveTo>
                      <a:pt x="1552450" y="7688"/>
                    </a:moveTo>
                    <a:cubicBezTo>
                      <a:pt x="2105865" y="83866"/>
                      <a:pt x="2544521" y="512726"/>
                      <a:pt x="2633174" y="1064280"/>
                    </a:cubicBezTo>
                    <a:cubicBezTo>
                      <a:pt x="2721827" y="1615834"/>
                      <a:pt x="2439659" y="2160555"/>
                      <a:pt x="1937991" y="2406320"/>
                    </a:cubicBezTo>
                    <a:cubicBezTo>
                      <a:pt x="1436322" y="2652085"/>
                      <a:pt x="832966" y="2541178"/>
                      <a:pt x="451489" y="2133077"/>
                    </a:cubicBezTo>
                    <a:cubicBezTo>
                      <a:pt x="70011" y="1724975"/>
                      <a:pt x="0" y="1115518"/>
                      <a:pt x="279001" y="631545"/>
                    </a:cubicBezTo>
                    <a:cubicBezTo>
                      <a:pt x="306063" y="584111"/>
                      <a:pt x="356436" y="554784"/>
                      <a:pt x="411046" y="554667"/>
                    </a:cubicBezTo>
                    <a:cubicBezTo>
                      <a:pt x="465656" y="554549"/>
                      <a:pt x="516155" y="583661"/>
                      <a:pt x="543420" y="630977"/>
                    </a:cubicBezTo>
                    <a:cubicBezTo>
                      <a:pt x="570686" y="678294"/>
                      <a:pt x="570550" y="736583"/>
                      <a:pt x="543065" y="783772"/>
                    </a:cubicBezTo>
                    <a:cubicBezTo>
                      <a:pt x="331025" y="1151592"/>
                      <a:pt x="384233" y="1614779"/>
                      <a:pt x="674156" y="1924936"/>
                    </a:cubicBezTo>
                    <a:cubicBezTo>
                      <a:pt x="964078" y="2235093"/>
                      <a:pt x="1422629" y="2319382"/>
                      <a:pt x="1803897" y="2132601"/>
                    </a:cubicBezTo>
                    <a:cubicBezTo>
                      <a:pt x="2185165" y="1945820"/>
                      <a:pt x="2399613" y="1531832"/>
                      <a:pt x="2332236" y="1112651"/>
                    </a:cubicBezTo>
                    <a:cubicBezTo>
                      <a:pt x="2264860" y="693470"/>
                      <a:pt x="1931482" y="367536"/>
                      <a:pt x="1510886" y="309641"/>
                    </a:cubicBezTo>
                    <a:cubicBezTo>
                      <a:pt x="1456753" y="302436"/>
                      <a:pt x="1410613" y="266818"/>
                      <a:pt x="1389937" y="216273"/>
                    </a:cubicBezTo>
                    <a:cubicBezTo>
                      <a:pt x="1369261" y="165729"/>
                      <a:pt x="1377209" y="107984"/>
                      <a:pt x="1410773" y="64906"/>
                    </a:cubicBezTo>
                    <a:cubicBezTo>
                      <a:pt x="1444336" y="21827"/>
                      <a:pt x="1498384" y="0"/>
                      <a:pt x="1552450" y="7688"/>
                    </a:cubicBezTo>
                    <a:close/>
                  </a:path>
                </a:pathLst>
              </a:custGeom>
              <a:solidFill>
                <a:srgbClr val="92AF86"/>
              </a:solidFill>
            </p:spPr>
          </p:sp>
        </p:grpSp>
      </p:grpSp>
      <p:grpSp>
        <p:nvGrpSpPr>
          <p:cNvPr id="17" name="Group 17"/>
          <p:cNvGrpSpPr/>
          <p:nvPr/>
        </p:nvGrpSpPr>
        <p:grpSpPr>
          <a:xfrm>
            <a:off x="9621491" y="3590555"/>
            <a:ext cx="3800675" cy="3800675"/>
            <a:chOff x="0" y="0"/>
            <a:chExt cx="5067566" cy="5067566"/>
          </a:xfrm>
        </p:grpSpPr>
        <p:sp>
          <p:nvSpPr>
            <p:cNvPr id="18" name="TextBox 18"/>
            <p:cNvSpPr txBox="1"/>
            <p:nvPr/>
          </p:nvSpPr>
          <p:spPr>
            <a:xfrm>
              <a:off x="1242258" y="1672690"/>
              <a:ext cx="2583051" cy="1579311"/>
            </a:xfrm>
            <a:prstGeom prst="rect">
              <a:avLst/>
            </a:prstGeom>
          </p:spPr>
          <p:txBody>
            <a:bodyPr lIns="0" tIns="0" rIns="0" bIns="0" rtlCol="0" anchor="t">
              <a:spAutoFit/>
            </a:bodyPr>
            <a:lstStyle/>
            <a:p>
              <a:pPr algn="ctr">
                <a:lnSpc>
                  <a:spcPts val="9931"/>
                </a:lnSpc>
              </a:pPr>
              <a:r>
                <a:rPr lang="en-US" sz="7093" dirty="0">
                  <a:solidFill>
                    <a:srgbClr val="FFFFFF"/>
                  </a:solidFill>
                  <a:latin typeface="Canva Sans"/>
                </a:rPr>
                <a:t>80%</a:t>
              </a:r>
            </a:p>
          </p:txBody>
        </p:sp>
        <p:grpSp>
          <p:nvGrpSpPr>
            <p:cNvPr id="19" name="Group 19"/>
            <p:cNvGrpSpPr>
              <a:grpSpLocks noChangeAspect="1"/>
            </p:cNvGrpSpPr>
            <p:nvPr/>
          </p:nvGrpSpPr>
          <p:grpSpPr>
            <a:xfrm>
              <a:off x="0" y="0"/>
              <a:ext cx="5067566" cy="5067566"/>
              <a:chOff x="0" y="0"/>
              <a:chExt cx="2540000" cy="2540000"/>
            </a:xfrm>
          </p:grpSpPr>
          <p:sp>
            <p:nvSpPr>
              <p:cNvPr id="20" name="Freeform 20"/>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06835"/>
                    </a:lnTo>
                    <a:cubicBezTo>
                      <a:pt x="986864" y="305288"/>
                      <a:pt x="666611" y="488915"/>
                      <a:pt x="493233" y="788185"/>
                    </a:cubicBezTo>
                    <a:cubicBezTo>
                      <a:pt x="319854" y="1087454"/>
                      <a:pt x="319854" y="1456616"/>
                      <a:pt x="493233" y="1755885"/>
                    </a:cubicBezTo>
                    <a:cubicBezTo>
                      <a:pt x="666611" y="2055155"/>
                      <a:pt x="986864" y="2238782"/>
                      <a:pt x="1332725" y="2237235"/>
                    </a:cubicBezTo>
                    <a:cubicBezTo>
                      <a:pt x="1678586" y="2238782"/>
                      <a:pt x="1998839" y="2055155"/>
                      <a:pt x="2172217" y="1755885"/>
                    </a:cubicBezTo>
                    <a:cubicBezTo>
                      <a:pt x="2345596" y="1456616"/>
                      <a:pt x="2345596" y="1087454"/>
                      <a:pt x="2172217" y="788185"/>
                    </a:cubicBezTo>
                    <a:cubicBezTo>
                      <a:pt x="1998839" y="488915"/>
                      <a:pt x="1678586" y="305288"/>
                      <a:pt x="1332725" y="306835"/>
                    </a:cubicBezTo>
                    <a:close/>
                  </a:path>
                </a:pathLst>
              </a:custGeom>
              <a:solidFill>
                <a:srgbClr val="5D7F4E"/>
              </a:solidFill>
            </p:spPr>
          </p:sp>
          <p:sp>
            <p:nvSpPr>
              <p:cNvPr id="21" name="Freeform 21"/>
              <p:cNvSpPr/>
              <p:nvPr/>
            </p:nvSpPr>
            <p:spPr>
              <a:xfrm>
                <a:off x="-71535" y="4175"/>
                <a:ext cx="2699490" cy="2617203"/>
              </a:xfrm>
              <a:custGeom>
                <a:avLst/>
                <a:gdLst/>
                <a:ahLst/>
                <a:cxnLst/>
                <a:rect l="l" t="t" r="r" b="b"/>
                <a:pathLst>
                  <a:path w="2699490" h="2617203">
                    <a:moveTo>
                      <a:pt x="1514717" y="7688"/>
                    </a:moveTo>
                    <a:cubicBezTo>
                      <a:pt x="2028235" y="78374"/>
                      <a:pt x="2447258" y="454052"/>
                      <a:pt x="2573374" y="956837"/>
                    </a:cubicBezTo>
                    <a:cubicBezTo>
                      <a:pt x="2699490" y="1459622"/>
                      <a:pt x="2507385" y="1988592"/>
                      <a:pt x="2088022" y="2293277"/>
                    </a:cubicBezTo>
                    <a:cubicBezTo>
                      <a:pt x="1668660" y="2597961"/>
                      <a:pt x="1106215" y="2617203"/>
                      <a:pt x="667011" y="2341891"/>
                    </a:cubicBezTo>
                    <a:cubicBezTo>
                      <a:pt x="227806" y="2066578"/>
                      <a:pt x="0" y="1551973"/>
                      <a:pt x="91460" y="1041745"/>
                    </a:cubicBezTo>
                    <a:cubicBezTo>
                      <a:pt x="100855" y="987949"/>
                      <a:pt x="138316" y="943292"/>
                      <a:pt x="189657" y="924683"/>
                    </a:cubicBezTo>
                    <a:cubicBezTo>
                      <a:pt x="240999" y="906074"/>
                      <a:pt x="298374" y="916359"/>
                      <a:pt x="340055" y="951642"/>
                    </a:cubicBezTo>
                    <a:cubicBezTo>
                      <a:pt x="381737" y="986926"/>
                      <a:pt x="401354" y="1041814"/>
                      <a:pt x="391478" y="1095524"/>
                    </a:cubicBezTo>
                    <a:cubicBezTo>
                      <a:pt x="321968" y="1483298"/>
                      <a:pt x="495101" y="1874397"/>
                      <a:pt x="828897" y="2083635"/>
                    </a:cubicBezTo>
                    <a:cubicBezTo>
                      <a:pt x="1162692" y="2292872"/>
                      <a:pt x="1590150" y="2278248"/>
                      <a:pt x="1908865" y="2046688"/>
                    </a:cubicBezTo>
                    <a:cubicBezTo>
                      <a:pt x="2227581" y="1815128"/>
                      <a:pt x="2373581" y="1413110"/>
                      <a:pt x="2277732" y="1030994"/>
                    </a:cubicBezTo>
                    <a:cubicBezTo>
                      <a:pt x="2181884" y="648878"/>
                      <a:pt x="1863427" y="363362"/>
                      <a:pt x="1473153" y="309641"/>
                    </a:cubicBezTo>
                    <a:cubicBezTo>
                      <a:pt x="1419020" y="302436"/>
                      <a:pt x="1372880" y="266818"/>
                      <a:pt x="1352204" y="216273"/>
                    </a:cubicBezTo>
                    <a:cubicBezTo>
                      <a:pt x="1331528" y="165729"/>
                      <a:pt x="1339476" y="107984"/>
                      <a:pt x="1373040" y="64906"/>
                    </a:cubicBezTo>
                    <a:cubicBezTo>
                      <a:pt x="1406603" y="21827"/>
                      <a:pt x="1460651" y="0"/>
                      <a:pt x="1514717" y="7688"/>
                    </a:cubicBezTo>
                    <a:close/>
                  </a:path>
                </a:pathLst>
              </a:custGeom>
              <a:solidFill>
                <a:srgbClr val="92AF86"/>
              </a:solidFill>
            </p:spPr>
          </p:sp>
        </p:grpSp>
      </p:grpSp>
      <p:sp>
        <p:nvSpPr>
          <p:cNvPr id="22" name="Freeform 22"/>
          <p:cNvSpPr/>
          <p:nvPr/>
        </p:nvSpPr>
        <p:spPr>
          <a:xfrm>
            <a:off x="10367269" y="1788802"/>
            <a:ext cx="3272696" cy="1427714"/>
          </a:xfrm>
          <a:custGeom>
            <a:avLst/>
            <a:gdLst/>
            <a:ahLst/>
            <a:cxnLst/>
            <a:rect l="l" t="t" r="r" b="b"/>
            <a:pathLst>
              <a:path w="3272696" h="1427714">
                <a:moveTo>
                  <a:pt x="0" y="0"/>
                </a:moveTo>
                <a:lnTo>
                  <a:pt x="3272697" y="0"/>
                </a:lnTo>
                <a:lnTo>
                  <a:pt x="3272697" y="1427713"/>
                </a:lnTo>
                <a:lnTo>
                  <a:pt x="0" y="14277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76864" y="7812199"/>
            <a:ext cx="1946632" cy="3499563"/>
          </a:xfrm>
          <a:custGeom>
            <a:avLst/>
            <a:gdLst/>
            <a:ahLst/>
            <a:cxnLst/>
            <a:rect l="l" t="t" r="r" b="b"/>
            <a:pathLst>
              <a:path w="1946632" h="3499563">
                <a:moveTo>
                  <a:pt x="0" y="0"/>
                </a:moveTo>
                <a:lnTo>
                  <a:pt x="1946632" y="0"/>
                </a:lnTo>
                <a:lnTo>
                  <a:pt x="1946632" y="3499563"/>
                </a:lnTo>
                <a:lnTo>
                  <a:pt x="0" y="34995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TextBox 24"/>
          <p:cNvSpPr txBox="1"/>
          <p:nvPr/>
        </p:nvSpPr>
        <p:spPr>
          <a:xfrm>
            <a:off x="1888685" y="990600"/>
            <a:ext cx="9360933" cy="1169891"/>
          </a:xfrm>
          <a:prstGeom prst="rect">
            <a:avLst/>
          </a:prstGeom>
        </p:spPr>
        <p:txBody>
          <a:bodyPr lIns="0" tIns="0" rIns="0" bIns="0" rtlCol="0" anchor="t">
            <a:spAutoFit/>
          </a:bodyPr>
          <a:lstStyle/>
          <a:p>
            <a:pPr>
              <a:lnSpc>
                <a:spcPts val="9542"/>
              </a:lnSpc>
            </a:pPr>
            <a:r>
              <a:rPr lang="en-US" sz="6816">
                <a:solidFill>
                  <a:srgbClr val="FFFFFF"/>
                </a:solidFill>
                <a:latin typeface="Hind Guntur Bold"/>
              </a:rPr>
              <a:t>ACCURACY</a:t>
            </a:r>
          </a:p>
        </p:txBody>
      </p:sp>
      <p:grpSp>
        <p:nvGrpSpPr>
          <p:cNvPr id="25" name="Group 25"/>
          <p:cNvGrpSpPr/>
          <p:nvPr/>
        </p:nvGrpSpPr>
        <p:grpSpPr>
          <a:xfrm>
            <a:off x="14079391" y="3521315"/>
            <a:ext cx="3800675" cy="3800675"/>
            <a:chOff x="0" y="0"/>
            <a:chExt cx="5067566" cy="5067566"/>
          </a:xfrm>
        </p:grpSpPr>
        <p:sp>
          <p:nvSpPr>
            <p:cNvPr id="26" name="TextBox 26"/>
            <p:cNvSpPr txBox="1"/>
            <p:nvPr/>
          </p:nvSpPr>
          <p:spPr>
            <a:xfrm>
              <a:off x="823480" y="1672690"/>
              <a:ext cx="3420607" cy="1579311"/>
            </a:xfrm>
            <a:prstGeom prst="rect">
              <a:avLst/>
            </a:prstGeom>
          </p:spPr>
          <p:txBody>
            <a:bodyPr lIns="0" tIns="0" rIns="0" bIns="0" rtlCol="0" anchor="t">
              <a:spAutoFit/>
            </a:bodyPr>
            <a:lstStyle/>
            <a:p>
              <a:pPr algn="ctr">
                <a:lnSpc>
                  <a:spcPts val="9931"/>
                </a:lnSpc>
              </a:pPr>
              <a:r>
                <a:rPr lang="en-US" sz="7093">
                  <a:solidFill>
                    <a:srgbClr val="FFFFFF"/>
                  </a:solidFill>
                  <a:latin typeface="Canva Sans"/>
                </a:rPr>
                <a:t>78.6%</a:t>
              </a:r>
            </a:p>
          </p:txBody>
        </p:sp>
        <p:grpSp>
          <p:nvGrpSpPr>
            <p:cNvPr id="27" name="Group 27"/>
            <p:cNvGrpSpPr>
              <a:grpSpLocks noChangeAspect="1"/>
            </p:cNvGrpSpPr>
            <p:nvPr/>
          </p:nvGrpSpPr>
          <p:grpSpPr>
            <a:xfrm>
              <a:off x="0" y="0"/>
              <a:ext cx="5067566" cy="5067566"/>
              <a:chOff x="0" y="0"/>
              <a:chExt cx="2540000" cy="2540000"/>
            </a:xfrm>
          </p:grpSpPr>
          <p:sp>
            <p:nvSpPr>
              <p:cNvPr id="28" name="Freeform 28"/>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06835"/>
                    </a:lnTo>
                    <a:cubicBezTo>
                      <a:pt x="986864" y="305288"/>
                      <a:pt x="666611" y="488915"/>
                      <a:pt x="493233" y="788185"/>
                    </a:cubicBezTo>
                    <a:cubicBezTo>
                      <a:pt x="319854" y="1087454"/>
                      <a:pt x="319854" y="1456616"/>
                      <a:pt x="493233" y="1755885"/>
                    </a:cubicBezTo>
                    <a:cubicBezTo>
                      <a:pt x="666611" y="2055155"/>
                      <a:pt x="986864" y="2238782"/>
                      <a:pt x="1332725" y="2237235"/>
                    </a:cubicBezTo>
                    <a:cubicBezTo>
                      <a:pt x="1678586" y="2238782"/>
                      <a:pt x="1998839" y="2055155"/>
                      <a:pt x="2172217" y="1755885"/>
                    </a:cubicBezTo>
                    <a:cubicBezTo>
                      <a:pt x="2345596" y="1456616"/>
                      <a:pt x="2345596" y="1087454"/>
                      <a:pt x="2172217" y="788185"/>
                    </a:cubicBezTo>
                    <a:cubicBezTo>
                      <a:pt x="1998839" y="488915"/>
                      <a:pt x="1678586" y="305288"/>
                      <a:pt x="1332725" y="306835"/>
                    </a:cubicBezTo>
                    <a:close/>
                  </a:path>
                </a:pathLst>
              </a:custGeom>
              <a:solidFill>
                <a:srgbClr val="5D7F4E"/>
              </a:solidFill>
            </p:spPr>
          </p:sp>
          <p:sp>
            <p:nvSpPr>
              <p:cNvPr id="29" name="Freeform 29"/>
              <p:cNvSpPr/>
              <p:nvPr/>
            </p:nvSpPr>
            <p:spPr>
              <a:xfrm>
                <a:off x="-56855" y="4175"/>
                <a:ext cx="2671285" cy="2601634"/>
              </a:xfrm>
              <a:custGeom>
                <a:avLst/>
                <a:gdLst/>
                <a:ahLst/>
                <a:cxnLst/>
                <a:rect l="l" t="t" r="r" b="b"/>
                <a:pathLst>
                  <a:path w="2671285" h="2601634">
                    <a:moveTo>
                      <a:pt x="1500037" y="7688"/>
                    </a:moveTo>
                    <a:cubicBezTo>
                      <a:pt x="2187139" y="102267"/>
                      <a:pt x="2671285" y="730604"/>
                      <a:pt x="2587570" y="1419114"/>
                    </a:cubicBezTo>
                    <a:cubicBezTo>
                      <a:pt x="2503855" y="2107624"/>
                      <a:pt x="1883244" y="2601634"/>
                      <a:pt x="1193497" y="2528804"/>
                    </a:cubicBezTo>
                    <a:cubicBezTo>
                      <a:pt x="503751" y="2455974"/>
                      <a:pt x="0" y="1843242"/>
                      <a:pt x="61927" y="1152432"/>
                    </a:cubicBezTo>
                    <a:cubicBezTo>
                      <a:pt x="66560" y="1098019"/>
                      <a:pt x="99953" y="1050243"/>
                      <a:pt x="149461" y="1027196"/>
                    </a:cubicBezTo>
                    <a:cubicBezTo>
                      <a:pt x="198970" y="1004149"/>
                      <a:pt x="257026" y="1009353"/>
                      <a:pt x="301646" y="1040838"/>
                    </a:cubicBezTo>
                    <a:cubicBezTo>
                      <a:pt x="346266" y="1072324"/>
                      <a:pt x="370629" y="1125277"/>
                      <a:pt x="365510" y="1179646"/>
                    </a:cubicBezTo>
                    <a:cubicBezTo>
                      <a:pt x="318446" y="1704662"/>
                      <a:pt x="701296" y="2170338"/>
                      <a:pt x="1225503" y="2225689"/>
                    </a:cubicBezTo>
                    <a:cubicBezTo>
                      <a:pt x="1749710" y="2281040"/>
                      <a:pt x="2221375" y="1905592"/>
                      <a:pt x="2284998" y="1382324"/>
                    </a:cubicBezTo>
                    <a:cubicBezTo>
                      <a:pt x="2348622" y="859057"/>
                      <a:pt x="1980671" y="381521"/>
                      <a:pt x="1458473" y="309641"/>
                    </a:cubicBezTo>
                    <a:cubicBezTo>
                      <a:pt x="1404340" y="302436"/>
                      <a:pt x="1358200" y="266818"/>
                      <a:pt x="1337524" y="216273"/>
                    </a:cubicBezTo>
                    <a:cubicBezTo>
                      <a:pt x="1316848" y="165729"/>
                      <a:pt x="1324796" y="107984"/>
                      <a:pt x="1358360" y="64906"/>
                    </a:cubicBezTo>
                    <a:cubicBezTo>
                      <a:pt x="1391923" y="21827"/>
                      <a:pt x="1445971" y="0"/>
                      <a:pt x="1500037" y="7688"/>
                    </a:cubicBezTo>
                    <a:close/>
                  </a:path>
                </a:pathLst>
              </a:custGeom>
              <a:solidFill>
                <a:srgbClr val="92AF86"/>
              </a:solidFill>
            </p:spPr>
          </p:sp>
        </p:grpSp>
      </p:grpSp>
      <p:sp>
        <p:nvSpPr>
          <p:cNvPr id="30" name="TextBox 30"/>
          <p:cNvSpPr txBox="1"/>
          <p:nvPr/>
        </p:nvSpPr>
        <p:spPr>
          <a:xfrm>
            <a:off x="393324" y="7769647"/>
            <a:ext cx="4252091" cy="636988"/>
          </a:xfrm>
          <a:prstGeom prst="rect">
            <a:avLst/>
          </a:prstGeom>
        </p:spPr>
        <p:txBody>
          <a:bodyPr lIns="0" tIns="0" rIns="0" bIns="0" rtlCol="0" anchor="t">
            <a:spAutoFit/>
          </a:bodyPr>
          <a:lstStyle/>
          <a:p>
            <a:pPr algn="ctr">
              <a:lnSpc>
                <a:spcPts val="5161"/>
              </a:lnSpc>
            </a:pPr>
            <a:r>
              <a:rPr lang="en-US" sz="3687">
                <a:solidFill>
                  <a:srgbClr val="FFFFFF"/>
                </a:solidFill>
                <a:latin typeface="Maven Pro Medium"/>
              </a:rPr>
              <a:t>RANDOM FOREST</a:t>
            </a:r>
          </a:p>
        </p:txBody>
      </p:sp>
      <p:sp>
        <p:nvSpPr>
          <p:cNvPr id="31" name="TextBox 31"/>
          <p:cNvSpPr txBox="1"/>
          <p:nvPr/>
        </p:nvSpPr>
        <p:spPr>
          <a:xfrm>
            <a:off x="5668781" y="7769647"/>
            <a:ext cx="2190077" cy="636988"/>
          </a:xfrm>
          <a:prstGeom prst="rect">
            <a:avLst/>
          </a:prstGeom>
        </p:spPr>
        <p:txBody>
          <a:bodyPr lIns="0" tIns="0" rIns="0" bIns="0" rtlCol="0" anchor="t">
            <a:spAutoFit/>
          </a:bodyPr>
          <a:lstStyle/>
          <a:p>
            <a:pPr algn="ctr">
              <a:lnSpc>
                <a:spcPts val="5161"/>
              </a:lnSpc>
            </a:pPr>
            <a:r>
              <a:rPr lang="en-US" sz="3687">
                <a:solidFill>
                  <a:srgbClr val="FFFFFF"/>
                </a:solidFill>
                <a:latin typeface="Maven Pro Medium"/>
              </a:rPr>
              <a:t>CNN</a:t>
            </a:r>
          </a:p>
        </p:txBody>
      </p:sp>
      <p:sp>
        <p:nvSpPr>
          <p:cNvPr id="32" name="TextBox 32"/>
          <p:cNvSpPr txBox="1"/>
          <p:nvPr/>
        </p:nvSpPr>
        <p:spPr>
          <a:xfrm>
            <a:off x="9471423" y="7769647"/>
            <a:ext cx="4427795" cy="636988"/>
          </a:xfrm>
          <a:prstGeom prst="rect">
            <a:avLst/>
          </a:prstGeom>
        </p:spPr>
        <p:txBody>
          <a:bodyPr lIns="0" tIns="0" rIns="0" bIns="0" rtlCol="0" anchor="t">
            <a:spAutoFit/>
          </a:bodyPr>
          <a:lstStyle/>
          <a:p>
            <a:pPr algn="ctr">
              <a:lnSpc>
                <a:spcPts val="5161"/>
              </a:lnSpc>
            </a:pPr>
            <a:r>
              <a:rPr lang="en-US" sz="3687">
                <a:solidFill>
                  <a:srgbClr val="FFFFFF"/>
                </a:solidFill>
                <a:latin typeface="Maven Pro Medium"/>
              </a:rPr>
              <a:t>GRADIENT BOOST</a:t>
            </a:r>
          </a:p>
        </p:txBody>
      </p:sp>
      <p:sp>
        <p:nvSpPr>
          <p:cNvPr id="33" name="TextBox 33"/>
          <p:cNvSpPr txBox="1"/>
          <p:nvPr/>
        </p:nvSpPr>
        <p:spPr>
          <a:xfrm>
            <a:off x="14728030" y="7769647"/>
            <a:ext cx="2948725" cy="636988"/>
          </a:xfrm>
          <a:prstGeom prst="rect">
            <a:avLst/>
          </a:prstGeom>
        </p:spPr>
        <p:txBody>
          <a:bodyPr lIns="0" tIns="0" rIns="0" bIns="0" rtlCol="0" anchor="t">
            <a:spAutoFit/>
          </a:bodyPr>
          <a:lstStyle/>
          <a:p>
            <a:pPr algn="ctr">
              <a:lnSpc>
                <a:spcPts val="5161"/>
              </a:lnSpc>
            </a:pPr>
            <a:r>
              <a:rPr lang="en-US" sz="3687">
                <a:solidFill>
                  <a:srgbClr val="FFFFFF"/>
                </a:solidFill>
                <a:latin typeface="Maven Pro Medium"/>
              </a:rPr>
              <a:t>NAIVE BAYES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heel(1)">
                                      <p:cBhvr>
                                        <p:cTn id="17" dur="1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heel(1)">
                                      <p:cBhvr>
                                        <p:cTn id="2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444</Words>
  <Application>Microsoft Macintosh PowerPoint</Application>
  <PresentationFormat>Custom</PresentationFormat>
  <Paragraphs>62</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Hind Guntur Bold</vt:lpstr>
      <vt:lpstr>Maven Pro</vt:lpstr>
      <vt:lpstr>Canva Sans</vt:lpstr>
      <vt:lpstr>Maven Pro Medium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agriculture sector is undergoing a digital revolution through widespread IoT adoption, transforming farming practices, monitoring, and consumer-farmer interactions. Yet, this shift from traditional to wireless, sensor-based systems p... (Presentation)</dc:title>
  <cp:lastModifiedBy>Anushka Rawat</cp:lastModifiedBy>
  <cp:revision>8</cp:revision>
  <dcterms:created xsi:type="dcterms:W3CDTF">2006-08-16T00:00:00Z</dcterms:created>
  <dcterms:modified xsi:type="dcterms:W3CDTF">2023-08-29T05:22:12Z</dcterms:modified>
  <dc:identifier>DAFs2obUICo</dc:identifier>
</cp:coreProperties>
</file>